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72" r:id="rId3"/>
    <p:sldId id="371" r:id="rId4"/>
    <p:sldId id="337" r:id="rId5"/>
    <p:sldId id="373" r:id="rId6"/>
    <p:sldId id="362" r:id="rId7"/>
    <p:sldId id="364" r:id="rId8"/>
    <p:sldId id="374" r:id="rId9"/>
    <p:sldId id="358" r:id="rId10"/>
    <p:sldId id="370" r:id="rId11"/>
    <p:sldId id="375" r:id="rId12"/>
    <p:sldId id="3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342" autoAdjust="0"/>
    <p:restoredTop sz="94660"/>
  </p:normalViewPr>
  <p:slideViewPr>
    <p:cSldViewPr>
      <p:cViewPr varScale="1">
        <p:scale>
          <a:sx n="115" d="100"/>
          <a:sy n="115" d="100"/>
        </p:scale>
        <p:origin x="11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7F86-A168-4219-8AE4-9BC6796A504C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C2F1C-EF3E-4E3E-AC0A-A809763FAD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03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3C54105-66DA-49C9-B460-8814EB442F60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370306" cy="864096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80" y="3212976"/>
            <a:ext cx="3973590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9504" y="4005064"/>
            <a:ext cx="446449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</a:rPr>
              <a:t>Проект Ульяновой Анастасии.</a:t>
            </a:r>
            <a:endParaRPr lang="ru-RU" sz="4000" dirty="0">
              <a:solidFill>
                <a:srgbClr val="FFC000"/>
              </a:solidFill>
            </a:endParaRPr>
          </a:p>
          <a:p>
            <a:r>
              <a:rPr lang="ru-RU" sz="4000" dirty="0">
                <a:solidFill>
                  <a:srgbClr val="FFC000"/>
                </a:solidFill>
              </a:rPr>
              <a:t>Руководитель Павлова Е.Н.</a:t>
            </a:r>
          </a:p>
          <a:p>
            <a:r>
              <a:rPr lang="ru-RU" sz="4000" dirty="0" smtClean="0">
                <a:solidFill>
                  <a:srgbClr val="FFC000"/>
                </a:solidFill>
              </a:rPr>
              <a:t/>
            </a:r>
            <a:br>
              <a:rPr lang="ru-RU" sz="4000" dirty="0" smtClean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3879" y="1124744"/>
            <a:ext cx="87129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dirty="0" smtClean="0">
                <a:solidFill>
                  <a:prstClr val="white"/>
                </a:solidFill>
              </a:rPr>
              <a:t> </a:t>
            </a:r>
            <a:r>
              <a:rPr lang="ru-RU" sz="4000" dirty="0">
                <a:solidFill>
                  <a:prstClr val="white"/>
                </a:solidFill>
              </a:rPr>
              <a:t/>
            </a:r>
            <a:br>
              <a:rPr lang="ru-RU" sz="4000" dirty="0">
                <a:solidFill>
                  <a:prstClr val="white"/>
                </a:solidFill>
              </a:rPr>
            </a:br>
            <a:r>
              <a:rPr lang="ru-RU" sz="4000" dirty="0">
                <a:solidFill>
                  <a:prstClr val="white"/>
                </a:solidFill>
              </a:rPr>
              <a:t> «Жизнь и судьба просветителя</a:t>
            </a:r>
          </a:p>
          <a:p>
            <a:pPr lvl="0" algn="ctr"/>
            <a:r>
              <a:rPr lang="ru-RU" sz="4000" dirty="0">
                <a:solidFill>
                  <a:prstClr val="white"/>
                </a:solidFill>
              </a:rPr>
              <a:t>Е.В. Ландышева»</a:t>
            </a:r>
          </a:p>
          <a:p>
            <a:pPr lvl="0" algn="ctr"/>
            <a:r>
              <a:rPr lang="ru-RU" sz="4000" dirty="0">
                <a:solidFill>
                  <a:prstClr val="white"/>
                </a:solidFill>
              </a:rPr>
              <a:t/>
            </a:r>
            <a:br>
              <a:rPr lang="ru-RU" sz="4000" dirty="0">
                <a:solidFill>
                  <a:prstClr val="white"/>
                </a:solidFill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879" y="260648"/>
            <a:ext cx="8712968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Районная научно-исследовательская конференция молодых </a:t>
            </a:r>
            <a:r>
              <a:rPr lang="ru-RU" sz="24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исследователей</a:t>
            </a:r>
            <a:r>
              <a:rPr lang="ru-RU" sz="2400" dirty="0" smtClean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  <a:t>  </a:t>
            </a:r>
            <a:r>
              <a:rPr lang="ru-RU" sz="2400" b="1" dirty="0" smtClean="0">
                <a:solidFill>
                  <a:schemeClr val="accent3"/>
                </a:solidFill>
                <a:latin typeface="Times New Roman"/>
                <a:ea typeface="Calibri"/>
              </a:rPr>
              <a:t>«Эврика».</a:t>
            </a:r>
            <a:r>
              <a:rPr lang="ru-RU" sz="2400" dirty="0" smtClean="0">
                <a:solidFill>
                  <a:schemeClr val="accent3"/>
                </a:solidFill>
                <a:latin typeface="Times New Roman"/>
                <a:ea typeface="Calibri"/>
              </a:rPr>
              <a:t> </a:t>
            </a:r>
            <a:endParaRPr lang="ru-RU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FFC000"/>
                </a:solidFill>
              </a:rPr>
              <a:t>Я живу в деревне, которую основали мои предки-переселенцы с запада. Мне интересно все, что связано с ее историей.  </a:t>
            </a:r>
            <a:r>
              <a:rPr lang="ru-RU" sz="2800" dirty="0" smtClean="0">
                <a:solidFill>
                  <a:srgbClr val="FFC000"/>
                </a:solidFill>
              </a:rPr>
              <a:t> 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56084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1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712968" cy="6460448"/>
          </a:xfrm>
        </p:spPr>
        <p:txBody>
          <a:bodyPr>
            <a:normAutofit fontScale="90000"/>
          </a:bodyPr>
          <a:lstStyle/>
          <a:p>
            <a:pPr marL="0" lvl="0" algn="l">
              <a:spcBef>
                <a:spcPts val="0"/>
              </a:spcBef>
            </a:pPr>
            <a:r>
              <a:rPr lang="ru-RU" sz="2300" b="1" dirty="0">
                <a:solidFill>
                  <a:srgbClr val="FFC000"/>
                </a:solidFill>
                <a:effectLst/>
              </a:rPr>
              <a:t>Цель исследования: 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Изучить жизнь </a:t>
            </a:r>
            <a:r>
              <a:rPr lang="ru-RU" sz="2300" dirty="0">
                <a:solidFill>
                  <a:prstClr val="white"/>
                </a:solidFill>
                <a:effectLst/>
              </a:rPr>
              <a:t>и дальнейшую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судьбу </a:t>
            </a:r>
            <a:r>
              <a:rPr lang="ru-RU" sz="2300" dirty="0">
                <a:solidFill>
                  <a:prstClr val="white"/>
                </a:solidFill>
                <a:effectLst/>
              </a:rPr>
              <a:t>священника Е.В. Ландышева после переезда из с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. Романово</a:t>
            </a:r>
            <a:r>
              <a:rPr lang="ru-RU" sz="2300" dirty="0">
                <a:solidFill>
                  <a:prstClr val="white"/>
                </a:solidFill>
                <a:effectLst/>
              </a:rPr>
              <a:t>.    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/>
            </a:r>
            <a:br>
              <a:rPr lang="ru-RU" sz="2300" dirty="0" smtClean="0">
                <a:solidFill>
                  <a:prstClr val="white"/>
                </a:solidFill>
                <a:effectLst/>
              </a:rPr>
            </a:br>
            <a:r>
              <a:rPr lang="ru-RU" sz="2300" b="1" dirty="0" smtClean="0">
                <a:solidFill>
                  <a:srgbClr val="FFC000"/>
                </a:solidFill>
                <a:effectLst/>
              </a:rPr>
              <a:t>Задачи</a:t>
            </a:r>
            <a:r>
              <a:rPr lang="ru-RU" sz="2300" b="1" dirty="0">
                <a:solidFill>
                  <a:srgbClr val="FFC000"/>
                </a:solidFill>
                <a:effectLst/>
              </a:rPr>
              <a:t>:</a:t>
            </a:r>
            <a:br>
              <a:rPr lang="ru-RU" sz="2300" b="1" dirty="0">
                <a:solidFill>
                  <a:srgbClr val="FFC000"/>
                </a:solidFill>
                <a:effectLst/>
              </a:rPr>
            </a:br>
            <a:r>
              <a:rPr lang="ru-RU" sz="2300" dirty="0">
                <a:solidFill>
                  <a:prstClr val="white"/>
                </a:solidFill>
                <a:effectLst/>
              </a:rPr>
              <a:t> 1) )  Сравнить деятельность священника в с. Романово и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Каменск-Уральске.</a:t>
            </a:r>
            <a:r>
              <a:rPr lang="ru-RU" sz="2300" dirty="0">
                <a:solidFill>
                  <a:prstClr val="white"/>
                </a:solidFill>
                <a:effectLst/>
              </a:rPr>
              <a:t/>
            </a:r>
            <a:br>
              <a:rPr lang="ru-RU" sz="2300" dirty="0">
                <a:solidFill>
                  <a:prstClr val="white"/>
                </a:solidFill>
                <a:effectLst/>
              </a:rPr>
            </a:br>
            <a:r>
              <a:rPr lang="ru-RU" sz="2300" dirty="0">
                <a:solidFill>
                  <a:prstClr val="white"/>
                </a:solidFill>
                <a:effectLst/>
              </a:rPr>
              <a:t>2) Изучить последний этап жизни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О. Евгения.</a:t>
            </a:r>
            <a:r>
              <a:rPr lang="ru-RU" sz="2300" dirty="0">
                <a:solidFill>
                  <a:prstClr val="white"/>
                </a:solidFill>
                <a:effectLst/>
              </a:rPr>
              <a:t/>
            </a:r>
            <a:br>
              <a:rPr lang="ru-RU" sz="2300" dirty="0">
                <a:solidFill>
                  <a:prstClr val="white"/>
                </a:solidFill>
                <a:effectLst/>
              </a:rPr>
            </a:br>
            <a:r>
              <a:rPr lang="ru-RU" sz="2300" dirty="0" smtClean="0">
                <a:solidFill>
                  <a:prstClr val="white"/>
                </a:solidFill>
                <a:effectLst/>
              </a:rPr>
              <a:t>3)показать </a:t>
            </a:r>
            <a:r>
              <a:rPr lang="ru-RU" sz="2300" dirty="0">
                <a:solidFill>
                  <a:prstClr val="white"/>
                </a:solidFill>
                <a:effectLst/>
              </a:rPr>
              <a:t>практическое применение полученных результатов. </a:t>
            </a:r>
            <a:br>
              <a:rPr lang="ru-RU" sz="2300" dirty="0">
                <a:solidFill>
                  <a:prstClr val="white"/>
                </a:solidFill>
                <a:effectLst/>
              </a:rPr>
            </a:br>
            <a:r>
              <a:rPr lang="ru-RU" sz="2300" b="1" dirty="0" smtClean="0">
                <a:solidFill>
                  <a:srgbClr val="FFC000"/>
                </a:solidFill>
                <a:effectLst/>
              </a:rPr>
              <a:t>Новизна-</a:t>
            </a:r>
            <a:r>
              <a:rPr lang="ru-RU" sz="2300" dirty="0">
                <a:solidFill>
                  <a:prstClr val="white"/>
                </a:solidFill>
                <a:effectLst/>
              </a:rPr>
              <a:t> Провести опрос жителей и проанализировать его результаты о возможности назвать в честь священника улицу или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школу</a:t>
            </a:r>
            <a:r>
              <a:rPr lang="ru-RU" sz="2300" dirty="0">
                <a:solidFill>
                  <a:prstClr val="white"/>
                </a:solidFill>
                <a:effectLst/>
              </a:rPr>
              <a:t>.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/>
            </a:r>
            <a:br>
              <a:rPr lang="ru-RU" sz="2300" dirty="0" smtClean="0">
                <a:solidFill>
                  <a:prstClr val="white"/>
                </a:solidFill>
                <a:effectLst/>
              </a:rPr>
            </a:br>
            <a:r>
              <a:rPr lang="ru-RU" sz="23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2300" b="1" dirty="0" smtClean="0">
                <a:solidFill>
                  <a:srgbClr val="FFC000"/>
                </a:solidFill>
                <a:effectLst/>
              </a:rPr>
              <a:t>Гипотеза</a:t>
            </a:r>
            <a:r>
              <a:rPr lang="ru-RU" sz="2300" b="1" dirty="0" smtClean="0">
                <a:solidFill>
                  <a:prstClr val="white"/>
                </a:solidFill>
                <a:effectLst/>
              </a:rPr>
              <a:t>: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2300" dirty="0">
                <a:solidFill>
                  <a:prstClr val="white"/>
                </a:solidFill>
                <a:effectLst/>
              </a:rPr>
              <a:t>продолжалась ли просветительская деятельность Е.В. Ландышева на новом месте службы и можно ли утверждать, что священник подвергся преследованию советской власти и мученической смерти?</a:t>
            </a:r>
            <a:br>
              <a:rPr lang="ru-RU" sz="2300" dirty="0">
                <a:solidFill>
                  <a:prstClr val="white"/>
                </a:solidFill>
                <a:effectLst/>
              </a:rPr>
            </a:br>
            <a:r>
              <a:rPr lang="ru-RU" sz="2300" b="1" dirty="0">
                <a:solidFill>
                  <a:schemeClr val="accent3"/>
                </a:solidFill>
                <a:effectLst/>
              </a:rPr>
              <a:t>Методы и приемы исследования</a:t>
            </a:r>
            <a:r>
              <a:rPr lang="ru-RU" sz="2300" dirty="0">
                <a:solidFill>
                  <a:schemeClr val="accent3"/>
                </a:solidFill>
                <a:effectLst/>
              </a:rPr>
              <a:t>- </a:t>
            </a:r>
            <a:r>
              <a:rPr lang="ru-RU" sz="2300" dirty="0">
                <a:solidFill>
                  <a:prstClr val="white"/>
                </a:solidFill>
                <a:effectLst/>
              </a:rPr>
              <a:t>это изучение теории вопроса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  </a:t>
            </a:r>
            <a:r>
              <a:rPr lang="ru-RU" sz="2300" dirty="0">
                <a:solidFill>
                  <a:prstClr val="white"/>
                </a:solidFill>
                <a:effectLst/>
              </a:rPr>
              <a:t>методами, системного и   критического анализа, а также использование метода обобщения. </a:t>
            </a:r>
            <a:r>
              <a:rPr lang="ru-RU" sz="2300" dirty="0" smtClean="0">
                <a:solidFill>
                  <a:prstClr val="white"/>
                </a:solidFill>
                <a:effectLst/>
              </a:rPr>
              <a:t>Изучение </a:t>
            </a:r>
            <a:r>
              <a:rPr lang="ru-RU" sz="2300" dirty="0">
                <a:solidFill>
                  <a:prstClr val="white"/>
                </a:solidFill>
                <a:effectLst/>
              </a:rPr>
              <a:t>теории практики: эмпирические методы- изучения продуктов деятельности и опроса.</a:t>
            </a:r>
            <a:r>
              <a:rPr lang="ru-RU" sz="2500" dirty="0">
                <a:solidFill>
                  <a:prstClr val="white"/>
                </a:solidFill>
                <a:effectLst/>
              </a:rPr>
              <a:t/>
            </a:r>
            <a:br>
              <a:rPr lang="ru-RU" sz="2500" dirty="0">
                <a:solidFill>
                  <a:prstClr val="white"/>
                </a:solidFill>
                <a:effectLst/>
              </a:rPr>
            </a:br>
            <a:r>
              <a:rPr lang="ru-RU" sz="2500" dirty="0">
                <a:solidFill>
                  <a:prstClr val="white"/>
                </a:solidFill>
                <a:effectLst/>
              </a:rPr>
              <a:t/>
            </a:r>
            <a:br>
              <a:rPr lang="ru-RU" sz="2500" dirty="0">
                <a:solidFill>
                  <a:prstClr val="white"/>
                </a:solidFill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90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53536"/>
            <a:ext cx="9036496" cy="7992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dirty="0" smtClean="0">
                <a:solidFill>
                  <a:srgbClr val="FFC000"/>
                </a:solidFill>
              </a:rPr>
              <a:t> </a:t>
            </a:r>
            <a:br>
              <a:rPr lang="ru-RU" altLang="ru-RU" sz="3600" dirty="0" smtClean="0">
                <a:solidFill>
                  <a:srgbClr val="FFC000"/>
                </a:solidFill>
              </a:rPr>
            </a:br>
            <a:r>
              <a:rPr lang="ru-RU" altLang="ru-RU" sz="3600" dirty="0" smtClean="0">
                <a:solidFill>
                  <a:srgbClr val="FFC000"/>
                </a:solidFill>
              </a:rPr>
              <a:t>История церковно-приходской </a:t>
            </a:r>
            <a:r>
              <a:rPr lang="ru-RU" altLang="ru-RU" sz="3600" dirty="0">
                <a:solidFill>
                  <a:srgbClr val="FFC000"/>
                </a:solidFill>
              </a:rPr>
              <a:t>школы.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541516" y="1700808"/>
            <a:ext cx="5472608" cy="54726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600" dirty="0" smtClean="0"/>
              <a:t>Архивные сведения: «Церковь </a:t>
            </a:r>
            <a:r>
              <a:rPr lang="ru-RU" sz="3600" dirty="0"/>
              <a:t>в деревне </a:t>
            </a:r>
            <a:r>
              <a:rPr lang="ru-RU" sz="3600" dirty="0" err="1"/>
              <a:t>Кутькино</a:t>
            </a:r>
            <a:r>
              <a:rPr lang="ru-RU" sz="3600" dirty="0"/>
              <a:t>, </a:t>
            </a:r>
            <a:r>
              <a:rPr lang="ru-RU" sz="3600" dirty="0" smtClean="0"/>
              <a:t>приписная </a:t>
            </a:r>
            <a:r>
              <a:rPr lang="ru-RU" sz="3600" dirty="0"/>
              <a:t>к Романовской, деревянная, построена прихожанами в 1889 году. В ней один престол во имя святого Великомученика Георгия. В деревне имеется церковно-приходская школа, открыта в 1889 году (с 1902 года школа грамоты</a:t>
            </a:r>
            <a:r>
              <a:rPr lang="ru-RU" sz="3600" dirty="0" smtClean="0"/>
              <a:t>)».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</a:t>
            </a:r>
            <a:endParaRPr lang="ru-RU" sz="3600" dirty="0"/>
          </a:p>
        </p:txBody>
      </p:sp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539750" y="1916113"/>
            <a:ext cx="82804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328987" cy="446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69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5598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solidFill>
                  <a:prstClr val="white">
                    <a:lumMod val="95000"/>
                  </a:prstClr>
                </a:solidFill>
              </a:rPr>
              <a:t>Престольный праздник «Егорьев день» 6.05.2016года.</a:t>
            </a:r>
            <a:r>
              <a:rPr lang="ru-RU" b="1" dirty="0">
                <a:solidFill>
                  <a:prstClr val="white">
                    <a:lumMod val="95000"/>
                  </a:prstClr>
                </a:solidFill>
              </a:rPr>
              <a:t/>
            </a:r>
            <a:br>
              <a:rPr lang="ru-RU" b="1" dirty="0">
                <a:solidFill>
                  <a:prstClr val="white">
                    <a:lumMod val="95000"/>
                  </a:prstClr>
                </a:solidFill>
              </a:rPr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880" y="1855698"/>
            <a:ext cx="6294464" cy="4453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9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6016" y="188640"/>
            <a:ext cx="417646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Книга о  Е.В</a:t>
            </a:r>
            <a:r>
              <a:rPr lang="ru-RU" altLang="ru-RU" b="1" dirty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. Ландышеве из серии "Церковный архив” Священник Евгений Ландышев первого выпуска </a:t>
            </a:r>
            <a:r>
              <a:rPr lang="ru-RU" altLang="ru-RU" b="1" dirty="0" err="1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г.Каменск</a:t>
            </a:r>
            <a:r>
              <a:rPr lang="ru-RU" altLang="ru-RU" b="1" dirty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–Уральской типографии "Самиздат" 2005 года.  </a:t>
            </a:r>
            <a:endParaRPr lang="ru-RU" altLang="ru-RU" b="1" dirty="0" smtClean="0"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pPr algn="r"/>
            <a:endParaRPr lang="ru-RU" altLang="ru-RU" sz="3200" dirty="0"/>
          </a:p>
        </p:txBody>
      </p:sp>
      <p:pic>
        <p:nvPicPr>
          <p:cNvPr id="2050" name="Picture 2" descr="C:\Users\User\Desktop\Священни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63341"/>
            <a:ext cx="2597072" cy="368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9369"/>
            <a:ext cx="2660292" cy="352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177" y="3789040"/>
            <a:ext cx="32136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 книге «Православие на </a:t>
            </a:r>
            <a:r>
              <a:rPr lang="ru-RU" b="1" dirty="0" err="1"/>
              <a:t>Ялуторовской</a:t>
            </a:r>
            <a:r>
              <a:rPr lang="ru-RU" b="1" dirty="0"/>
              <a:t> земле» напечатаны сведения из </a:t>
            </a:r>
          </a:p>
          <a:p>
            <a:r>
              <a:rPr lang="ru-RU" b="1" dirty="0"/>
              <a:t>«Епархиальных новостей», </a:t>
            </a:r>
          </a:p>
          <a:p>
            <a:r>
              <a:rPr lang="ru-RU" b="1" dirty="0"/>
              <a:t>где можно встретить </a:t>
            </a:r>
          </a:p>
          <a:p>
            <a:r>
              <a:rPr lang="ru-RU" b="1" dirty="0"/>
              <a:t>упоминания о Е.В. </a:t>
            </a:r>
            <a:r>
              <a:rPr lang="ru-RU" b="1" dirty="0" smtClean="0"/>
              <a:t>Ландышеве. Сохранившиеся </a:t>
            </a:r>
            <a:r>
              <a:rPr lang="ru-RU" b="1" dirty="0"/>
              <a:t>воспоминания</a:t>
            </a:r>
          </a:p>
          <a:p>
            <a:r>
              <a:rPr lang="ru-RU" b="1" dirty="0"/>
              <a:t>о нем противоречивые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99" y="3485408"/>
            <a:ext cx="2304255" cy="316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20320" y="2060848"/>
            <a:ext cx="2594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Статья В. Н. Усовой «Южной школе – 110 лет» из газеты </a:t>
            </a:r>
            <a:r>
              <a:rPr lang="ru-RU" sz="2000" dirty="0" err="1"/>
              <a:t>Ялуторовский</a:t>
            </a:r>
            <a:r>
              <a:rPr lang="ru-RU" sz="2000" dirty="0"/>
              <a:t> </a:t>
            </a:r>
            <a:r>
              <a:rPr lang="ru-RU" sz="2000" dirty="0" smtClean="0"/>
              <a:t>купец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14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8125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dirty="0" smtClean="0">
                <a:solidFill>
                  <a:srgbClr val="FFC000"/>
                </a:solidFill>
              </a:rPr>
              <a:t> </a:t>
            </a:r>
          </a:p>
          <a:p>
            <a:pPr algn="ctr"/>
            <a:r>
              <a:rPr lang="ru-RU" altLang="ru-RU" sz="2800" dirty="0" smtClean="0">
                <a:solidFill>
                  <a:srgbClr val="FFC000"/>
                </a:solidFill>
              </a:rPr>
              <a:t>Примерно так могло выглядеть внутреннее помещение церковно-приходской школы</a:t>
            </a:r>
            <a:endParaRPr lang="ru-RU" altLang="ru-RU" sz="2800" dirty="0">
              <a:solidFill>
                <a:srgbClr val="FFC000"/>
              </a:solidFill>
            </a:endParaRPr>
          </a:p>
        </p:txBody>
      </p:sp>
      <p:pic>
        <p:nvPicPr>
          <p:cNvPr id="3074" name="Picture 2" descr="I:\школа\selskaya-shkola-konets-19-nachalo-20-ve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33120"/>
            <a:ext cx="7704856" cy="498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6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0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96752"/>
            <a:ext cx="8784976" cy="1224136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  <a:t> </a:t>
            </a:r>
            <a:r>
              <a:rPr lang="ru-RU" altLang="ru-RU" sz="2900" dirty="0" smtClean="0">
                <a:solidFill>
                  <a:srgbClr val="FFC000"/>
                </a:solidFill>
                <a:effectLst/>
                <a:ea typeface="+mn-ea"/>
                <a:cs typeface="+mn-cs"/>
              </a:rPr>
              <a:t>Практическая часть </a:t>
            </a:r>
            <a: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  <a:t>исследования путем проведения опроса жителей для обоснования переименования улицы </a:t>
            </a:r>
            <a:r>
              <a:rPr lang="ru-RU" altLang="ru-RU" sz="2900" dirty="0" smtClean="0">
                <a:solidFill>
                  <a:srgbClr val="FFC000"/>
                </a:solidFill>
                <a:effectLst/>
                <a:ea typeface="+mn-ea"/>
                <a:cs typeface="+mn-cs"/>
              </a:rPr>
              <a:t>Береговой </a:t>
            </a:r>
            <a: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  <a:t>или Южной школы именем </a:t>
            </a:r>
            <a:r>
              <a:rPr lang="ru-RU" altLang="ru-RU" sz="2900" dirty="0" smtClean="0">
                <a:solidFill>
                  <a:srgbClr val="FFC000"/>
                </a:solidFill>
                <a:effectLst/>
                <a:ea typeface="+mn-ea"/>
                <a:cs typeface="+mn-cs"/>
              </a:rPr>
              <a:t/>
            </a:r>
            <a:br>
              <a:rPr lang="ru-RU" altLang="ru-RU" sz="2900" dirty="0" smtClean="0">
                <a:solidFill>
                  <a:srgbClr val="FFC000"/>
                </a:solidFill>
                <a:effectLst/>
                <a:ea typeface="+mn-ea"/>
                <a:cs typeface="+mn-cs"/>
              </a:rPr>
            </a:br>
            <a:r>
              <a:rPr lang="ru-RU" altLang="ru-RU" sz="2900" dirty="0" smtClean="0">
                <a:solidFill>
                  <a:srgbClr val="FFC000"/>
                </a:solidFill>
                <a:effectLst/>
                <a:ea typeface="+mn-ea"/>
                <a:cs typeface="+mn-cs"/>
              </a:rPr>
              <a:t>Е.В</a:t>
            </a:r>
            <a: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  <a:t>. Ландышева.</a:t>
            </a:r>
            <a:b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</a:br>
            <a:r>
              <a:rPr lang="ru-RU" sz="3600" dirty="0" smtClean="0">
                <a:solidFill>
                  <a:srgbClr val="FFC000"/>
                </a:solidFill>
                <a:effectLst/>
              </a:rPr>
              <a:t> </a:t>
            </a:r>
            <a:r>
              <a:rPr lang="ru-RU" sz="2800" dirty="0" smtClean="0">
                <a:solidFill>
                  <a:prstClr val="white"/>
                </a:solidFill>
                <a:effectLst/>
              </a:rPr>
              <a:t>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34" y="2060848"/>
            <a:ext cx="8370306" cy="252028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996952"/>
            <a:ext cx="86774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Цель:</a:t>
            </a:r>
            <a:r>
              <a:rPr lang="ru-RU" sz="2000" dirty="0"/>
              <a:t> изучить степень осведомлённости жителей об истории. </a:t>
            </a:r>
          </a:p>
          <a:p>
            <a:r>
              <a:rPr lang="ru-RU" sz="2000" b="1" dirty="0"/>
              <a:t>Методы:</a:t>
            </a:r>
            <a:r>
              <a:rPr lang="ru-RU" sz="2000" dirty="0"/>
              <a:t> проведение опроса учащихся 3 − 8 классов, родителей и учителей с последующим анализом полученных данных.</a:t>
            </a:r>
          </a:p>
          <a:p>
            <a:r>
              <a:rPr lang="ru-RU" sz="2000" dirty="0" smtClean="0"/>
              <a:t>Всего </a:t>
            </a:r>
            <a:r>
              <a:rPr lang="ru-RU" sz="2000" dirty="0"/>
              <a:t>на вопросы ответили 27 человек. Опрос проводился </a:t>
            </a:r>
            <a:r>
              <a:rPr lang="ru-RU" sz="2000" dirty="0" smtClean="0"/>
              <a:t>при </a:t>
            </a:r>
            <a:r>
              <a:rPr lang="ru-RU" sz="2000" dirty="0"/>
              <a:t>личном общении и с использованием социальных сетей.</a:t>
            </a:r>
          </a:p>
          <a:p>
            <a:pPr algn="ctr"/>
            <a:r>
              <a:rPr lang="ru-RU" sz="2000" dirty="0"/>
              <a:t>       </a:t>
            </a:r>
            <a:r>
              <a:rPr lang="ru-RU" sz="2000" dirty="0" smtClean="0"/>
              <a:t>Анализ результатов:</a:t>
            </a:r>
          </a:p>
          <a:p>
            <a:r>
              <a:rPr lang="ru-RU" sz="2000" dirty="0" smtClean="0"/>
              <a:t>1 вопрос. 48% участников опроса склоняются к решению о переименовании улицы Береговая в </a:t>
            </a:r>
            <a:r>
              <a:rPr lang="ru-RU" sz="2000" dirty="0"/>
              <a:t>честь Е.В. Ландышева. </a:t>
            </a:r>
          </a:p>
          <a:p>
            <a:r>
              <a:rPr lang="ru-RU" sz="2000" dirty="0" smtClean="0"/>
              <a:t>2 вопрос  </a:t>
            </a:r>
            <a:r>
              <a:rPr lang="ru-RU" sz="2000" dirty="0"/>
              <a:t>56% респондентов выбрали нравственные качества  </a:t>
            </a:r>
            <a:r>
              <a:rPr lang="ru-RU" sz="2000" dirty="0" smtClean="0"/>
              <a:t>личности</a:t>
            </a:r>
            <a:r>
              <a:rPr lang="ru-RU" sz="2000" dirty="0"/>
              <a:t>. </a:t>
            </a:r>
            <a:r>
              <a:rPr lang="ru-RU" sz="2000" dirty="0" smtClean="0"/>
              <a:t> </a:t>
            </a:r>
            <a:endParaRPr lang="ru-RU" sz="2000" dirty="0"/>
          </a:p>
          <a:p>
            <a:r>
              <a:rPr lang="ru-RU" sz="2000" dirty="0" smtClean="0"/>
              <a:t>3 </a:t>
            </a:r>
            <a:r>
              <a:rPr lang="ru-RU" sz="2000" dirty="0"/>
              <a:t>вопрос: все участники 100%, без сомнения ответили, что </a:t>
            </a:r>
            <a:r>
              <a:rPr lang="ru-RU" sz="2000" dirty="0" smtClean="0"/>
              <a:t>личность  и деятельность </a:t>
            </a:r>
            <a:r>
              <a:rPr lang="ru-RU" sz="2000" dirty="0"/>
              <a:t>священника Ландышева </a:t>
            </a:r>
            <a:r>
              <a:rPr lang="ru-RU" sz="2000" dirty="0" smtClean="0"/>
              <a:t>была положительная.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0382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algn="ctr">
              <a:spcBef>
                <a:spcPts val="0"/>
              </a:spcBef>
            </a:pPr>
            <a:r>
              <a:rPr lang="ru-RU" sz="3200" dirty="0">
                <a:solidFill>
                  <a:srgbClr val="FFC000"/>
                </a:solidFill>
              </a:rPr>
              <a:t/>
            </a:r>
            <a:br>
              <a:rPr lang="ru-RU" sz="3200" dirty="0">
                <a:solidFill>
                  <a:srgbClr val="FFC000"/>
                </a:solidFill>
              </a:rPr>
            </a:br>
            <a:r>
              <a:rPr lang="ru-RU" altLang="ru-RU" sz="3200" dirty="0" smtClean="0">
                <a:solidFill>
                  <a:prstClr val="white"/>
                </a:solidFill>
              </a:rPr>
              <a:t>Карта </a:t>
            </a:r>
            <a:r>
              <a:rPr lang="ru-RU" altLang="ru-RU" sz="3200" dirty="0" err="1" smtClean="0">
                <a:solidFill>
                  <a:prstClr val="white"/>
                </a:solidFill>
              </a:rPr>
              <a:t>д.Кутькино</a:t>
            </a:r>
            <a:r>
              <a:rPr lang="ru-RU" altLang="ru-RU" sz="3200" dirty="0" smtClean="0">
                <a:solidFill>
                  <a:prstClr val="white"/>
                </a:solidFill>
              </a:rPr>
              <a:t> ныне Южная 1889года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46238"/>
            <a:ext cx="7344815" cy="4951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 rot="16200000">
            <a:off x="3707904" y="4221088"/>
            <a:ext cx="648072" cy="64807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7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260" y="160460"/>
            <a:ext cx="8784976" cy="1679847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  <a:t>Краткая автобиографическая справка для             школьного музея.</a:t>
            </a:r>
            <a:br>
              <a:rPr lang="ru-RU" altLang="ru-RU" sz="2900" dirty="0">
                <a:solidFill>
                  <a:srgbClr val="FFC000"/>
                </a:solidFill>
                <a:effectLst/>
                <a:ea typeface="+mn-ea"/>
                <a:cs typeface="+mn-cs"/>
              </a:rPr>
            </a:br>
            <a:r>
              <a:rPr lang="ru-RU" sz="3600" dirty="0" smtClean="0">
                <a:solidFill>
                  <a:srgbClr val="FFC000"/>
                </a:solidFill>
                <a:effectLst/>
              </a:rPr>
              <a:t> </a:t>
            </a:r>
            <a:r>
              <a:rPr lang="ru-RU" sz="2800" dirty="0" smtClean="0">
                <a:solidFill>
                  <a:prstClr val="white"/>
                </a:solidFill>
                <a:effectLst/>
              </a:rPr>
              <a:t>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34" y="2060848"/>
            <a:ext cx="8370306" cy="252028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19766"/>
            <a:ext cx="6948264" cy="521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820472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64096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 smtClean="0">
                <a:solidFill>
                  <a:prstClr val="white"/>
                </a:solidFill>
              </a:rPr>
              <a:t>Прочитаем </a:t>
            </a:r>
            <a:r>
              <a:rPr lang="ru-RU" sz="2800" dirty="0">
                <a:solidFill>
                  <a:prstClr val="white"/>
                </a:solidFill>
              </a:rPr>
              <a:t>и запомним слова, которые,  раскрывают </a:t>
            </a:r>
            <a:r>
              <a:rPr lang="ru-RU" sz="2800" b="1" dirty="0">
                <a:solidFill>
                  <a:srgbClr val="FFC000"/>
                </a:solidFill>
              </a:rPr>
              <a:t>самую суть деяний Е.В. Ландышева</a:t>
            </a:r>
            <a:r>
              <a:rPr lang="ru-RU" sz="2800" dirty="0">
                <a:solidFill>
                  <a:prstClr val="white"/>
                </a:solidFill>
              </a:rPr>
              <a:t>: 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“</a:t>
            </a:r>
            <a:r>
              <a:rPr lang="ru-RU" sz="2800" dirty="0" err="1"/>
              <a:t>Будемъ</a:t>
            </a:r>
            <a:r>
              <a:rPr lang="ru-RU" sz="2800" dirty="0"/>
              <a:t> и мы, </a:t>
            </a:r>
            <a:r>
              <a:rPr lang="ru-RU" sz="2800" dirty="0" err="1"/>
              <a:t>уразумевъ</a:t>
            </a:r>
            <a:r>
              <a:rPr lang="ru-RU" sz="2800" dirty="0"/>
              <a:t> краткость нашей </a:t>
            </a:r>
            <a:r>
              <a:rPr lang="ru-RU" sz="2800" dirty="0" smtClean="0"/>
              <a:t>земной жизни </a:t>
            </a:r>
            <a:r>
              <a:rPr lang="ru-RU" sz="2800" dirty="0"/>
              <a:t>и суетность </a:t>
            </a:r>
            <a:r>
              <a:rPr lang="ru-RU" sz="2800" dirty="0" err="1"/>
              <a:t>всехъ</a:t>
            </a:r>
            <a:r>
              <a:rPr lang="ru-RU" sz="2800" dirty="0"/>
              <a:t> </a:t>
            </a:r>
            <a:r>
              <a:rPr lang="ru-RU" sz="2800" dirty="0" err="1"/>
              <a:t>земныхъ</a:t>
            </a:r>
            <a:r>
              <a:rPr lang="ru-RU" sz="2800" dirty="0"/>
              <a:t> приобретений и удовольствий, </a:t>
            </a:r>
            <a:r>
              <a:rPr lang="ru-RU" sz="2800" dirty="0" smtClean="0"/>
              <a:t>постоянно памятовать </a:t>
            </a:r>
            <a:r>
              <a:rPr lang="ru-RU" sz="2800" dirty="0"/>
              <a:t>о часе </a:t>
            </a:r>
            <a:r>
              <a:rPr lang="ru-RU" sz="2800" dirty="0" err="1"/>
              <a:t>смертномъ</a:t>
            </a:r>
            <a:r>
              <a:rPr lang="ru-RU" sz="2800" dirty="0"/>
              <a:t> и жить по </a:t>
            </a:r>
            <a:r>
              <a:rPr lang="ru-RU" sz="2800" dirty="0" err="1"/>
              <a:t>заповедямъ</a:t>
            </a:r>
            <a:r>
              <a:rPr lang="ru-RU" sz="2800" dirty="0"/>
              <a:t> </a:t>
            </a:r>
            <a:r>
              <a:rPr lang="ru-RU" sz="2800" dirty="0" err="1"/>
              <a:t>Божиимъ</a:t>
            </a:r>
            <a:r>
              <a:rPr lang="ru-RU" sz="2800" dirty="0"/>
              <a:t>. Не</a:t>
            </a:r>
          </a:p>
          <a:p>
            <a:r>
              <a:rPr lang="ru-RU" sz="2800" dirty="0" err="1"/>
              <a:t>будемъ</a:t>
            </a:r>
            <a:r>
              <a:rPr lang="ru-RU" sz="2800" dirty="0"/>
              <a:t> напрасно терять времени, воспользуемся им правильно, - в </a:t>
            </a:r>
            <a:r>
              <a:rPr lang="ru-RU" sz="2800" dirty="0" smtClean="0"/>
              <a:t>другой </a:t>
            </a:r>
            <a:r>
              <a:rPr lang="ru-RU" sz="2800" dirty="0" err="1" smtClean="0"/>
              <a:t>разъ</a:t>
            </a:r>
            <a:r>
              <a:rPr lang="ru-RU" sz="2800" dirty="0" smtClean="0"/>
              <a:t> </a:t>
            </a:r>
            <a:r>
              <a:rPr lang="ru-RU" sz="2800" dirty="0"/>
              <a:t>оно не дается; потеря его невозвратима и невознаградима. Не </a:t>
            </a:r>
            <a:r>
              <a:rPr lang="ru-RU" sz="2800" dirty="0" err="1"/>
              <a:t>будемъ</a:t>
            </a:r>
            <a:endParaRPr lang="ru-RU" sz="2800" dirty="0"/>
          </a:p>
          <a:p>
            <a:r>
              <a:rPr lang="ru-RU" sz="2800" dirty="0"/>
              <a:t>лениться и в праздности проводить дни нашей жизни, отлагая до </a:t>
            </a:r>
            <a:r>
              <a:rPr lang="ru-RU" sz="2800" dirty="0" err="1" smtClean="0"/>
              <a:t>следующаго</a:t>
            </a:r>
            <a:r>
              <a:rPr lang="ru-RU" sz="2800" dirty="0" smtClean="0"/>
              <a:t> дня </a:t>
            </a:r>
            <a:r>
              <a:rPr lang="ru-RU" sz="2800" dirty="0"/>
              <a:t>доброе начинание</a:t>
            </a:r>
            <a:r>
              <a:rPr lang="ru-RU" sz="2800" dirty="0" smtClean="0"/>
              <a:t>...”.</a:t>
            </a:r>
          </a:p>
          <a:p>
            <a:pPr lvl="0" algn="ctr"/>
            <a:r>
              <a:rPr lang="ru-RU" sz="3200" dirty="0">
                <a:solidFill>
                  <a:srgbClr val="FFC000"/>
                </a:solidFill>
              </a:rPr>
              <a:t>Спасибо за внимание!</a:t>
            </a:r>
            <a:endParaRPr lang="ru-RU" sz="3200" dirty="0">
              <a:solidFill>
                <a:prstClr val="white"/>
              </a:solidFill>
            </a:endParaRPr>
          </a:p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55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3249</TotalTime>
  <Words>409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 Unicode MS</vt:lpstr>
      <vt:lpstr>Calibri</vt:lpstr>
      <vt:lpstr>Cambria</vt:lpstr>
      <vt:lpstr>Rockwell</vt:lpstr>
      <vt:lpstr>Times New Roman</vt:lpstr>
      <vt:lpstr>Wingdings 2</vt:lpstr>
      <vt:lpstr>Литейная</vt:lpstr>
      <vt:lpstr>Презентация PowerPoint</vt:lpstr>
      <vt:lpstr>Я живу в деревне, которую основали мои предки-переселенцы с запада. Мне интересно все, что связано с ее историей.   </vt:lpstr>
      <vt:lpstr>Цель исследования:  Изучить жизнь и дальнейшую судьбу священника Е.В. Ландышева после переезда из с. Романово.      Задачи:  1) )  Сравнить деятельность священника в с. Романово и Каменск-Уральске. 2) Изучить последний этап жизни О. Евгения. 3)показать практическое применение полученных результатов.  Новизна- Провести опрос жителей и проанализировать его результаты о возможности назвать в честь священника улицу или школу.  Гипотеза: продолжалась ли просветительская деятельность Е.В. Ландышева на новом месте службы и можно ли утверждать, что священник подвергся преследованию советской власти и мученической смерти? Методы и приемы исследования- это изучение теории вопроса   методами, системного и   критического анализа, а также использование метода обобщения. Изучение теории практики: эмпирические методы- изучения продуктов деятельности и опроса.  </vt:lpstr>
      <vt:lpstr>  История церковно-приходской школы.</vt:lpstr>
      <vt:lpstr> Престольный праздник «Егорьев день» 6.05.2016года. </vt:lpstr>
      <vt:lpstr>Презентация PowerPoint</vt:lpstr>
      <vt:lpstr>Презентация PowerPoint</vt:lpstr>
      <vt:lpstr>Презентация PowerPoint</vt:lpstr>
      <vt:lpstr> Практическая часть исследования путем проведения опроса жителей для обоснования переименования улицы Береговой или Южной школы именем  Е.В. Ландышева.   </vt:lpstr>
      <vt:lpstr> Карта д.Кутькино ныне Южная 1889года</vt:lpstr>
      <vt:lpstr>Краткая автобиографическая справка для             школьного музея.   </vt:lpstr>
      <vt:lpstr>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Педсовет МБОУ СОШ № 17  Г. Краснодар</dc:title>
  <dc:creator>Лена</dc:creator>
  <cp:lastModifiedBy>Школа</cp:lastModifiedBy>
  <cp:revision>166</cp:revision>
  <dcterms:created xsi:type="dcterms:W3CDTF">2012-04-04T14:32:47Z</dcterms:created>
  <dcterms:modified xsi:type="dcterms:W3CDTF">2022-04-20T10:31:45Z</dcterms:modified>
</cp:coreProperties>
</file>