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361" r:id="rId3"/>
    <p:sldId id="359" r:id="rId4"/>
    <p:sldId id="365" r:id="rId5"/>
    <p:sldId id="368" r:id="rId6"/>
    <p:sldId id="312" r:id="rId7"/>
    <p:sldId id="337" r:id="rId8"/>
    <p:sldId id="363" r:id="rId9"/>
    <p:sldId id="371" r:id="rId10"/>
    <p:sldId id="355" r:id="rId11"/>
    <p:sldId id="369" r:id="rId12"/>
    <p:sldId id="353" r:id="rId13"/>
    <p:sldId id="362" r:id="rId14"/>
    <p:sldId id="354" r:id="rId15"/>
    <p:sldId id="366" r:id="rId16"/>
    <p:sldId id="3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660"/>
  </p:normalViewPr>
  <p:slideViewPr>
    <p:cSldViewPr>
      <p:cViewPr varScale="1">
        <p:scale>
          <a:sx n="109" d="100"/>
          <a:sy n="109" d="100"/>
        </p:scale>
        <p:origin x="2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7F86-A168-4219-8AE4-9BC6796A504C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C2F1C-EF3E-4E3E-AC0A-A809763FAD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503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3C54105-66DA-49C9-B460-8814EB442F6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64358" y="6088906"/>
            <a:ext cx="2615283" cy="1057672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3600" dirty="0" err="1">
                <a:solidFill>
                  <a:prstClr val="white"/>
                </a:solidFill>
                <a:effectLst/>
              </a:rPr>
              <a:t>д.Южная</a:t>
            </a:r>
            <a:r>
              <a:rPr lang="ru-RU" sz="3600" dirty="0">
                <a:solidFill>
                  <a:prstClr val="white"/>
                </a:solidFill>
                <a:effectLst/>
              </a:rPr>
              <a:t>.</a:t>
            </a:r>
            <a:br>
              <a:rPr lang="ru-RU" sz="3600" dirty="0">
                <a:solidFill>
                  <a:prstClr val="white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3694" y="4332481"/>
            <a:ext cx="8370306" cy="864096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2032"/>
            <a:ext cx="4032448" cy="385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060848"/>
            <a:ext cx="2432515" cy="3322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188640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>
                <a:solidFill>
                  <a:srgbClr val="FFC000"/>
                </a:solidFill>
              </a:rPr>
              <a:t>Проект Ульянова Ивана.</a:t>
            </a:r>
          </a:p>
          <a:p>
            <a:pPr lvl="0"/>
            <a:r>
              <a:rPr lang="ru-RU" sz="4000">
                <a:solidFill>
                  <a:srgbClr val="FFC000"/>
                </a:solidFill>
              </a:rPr>
              <a:t>Руководитель Павлова Е.Н.</a:t>
            </a:r>
            <a:endParaRPr lang="ru-RU" sz="4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6672"/>
            <a:ext cx="864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На слайде деревня в которой я родился и живу. </a:t>
            </a:r>
          </a:p>
          <a:p>
            <a:r>
              <a:rPr lang="ru-RU" sz="2800" dirty="0" smtClean="0"/>
              <a:t>Ее основали мои предки-переселенцы с запада по линии отца. Мне интересно все, что связано с ее историей.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438" y="1700808"/>
            <a:ext cx="457200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171600"/>
            <a:ext cx="4127500" cy="309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270" y="4992646"/>
            <a:ext cx="3024336" cy="1850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1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8640"/>
            <a:ext cx="3544607" cy="224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082" y="2974272"/>
            <a:ext cx="8754401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Южной школе, в которой я учусь,  в </a:t>
            </a:r>
            <a:r>
              <a:rPr lang="ru-RU" sz="2400" dirty="0"/>
              <a:t>сентябре </a:t>
            </a:r>
            <a:r>
              <a:rPr lang="ru-RU" sz="2400" dirty="0" smtClean="0"/>
              <a:t>2019 </a:t>
            </a:r>
            <a:r>
              <a:rPr lang="ru-RU" sz="2400" dirty="0"/>
              <a:t>года </a:t>
            </a:r>
            <a:r>
              <a:rPr lang="ru-RU" sz="2400" dirty="0" smtClean="0"/>
              <a:t> исполнится </a:t>
            </a:r>
            <a:r>
              <a:rPr lang="ru-RU" sz="2400" b="1" dirty="0" smtClean="0"/>
              <a:t>130 </a:t>
            </a:r>
            <a:r>
              <a:rPr lang="ru-RU" sz="2400" b="1" dirty="0"/>
              <a:t>лет </a:t>
            </a:r>
            <a:r>
              <a:rPr lang="ru-RU" sz="2400" dirty="0"/>
              <a:t>со дня основания (1889г</a:t>
            </a:r>
            <a:r>
              <a:rPr lang="ru-RU" sz="2400" dirty="0" smtClean="0"/>
              <a:t>). </a:t>
            </a:r>
          </a:p>
          <a:p>
            <a:r>
              <a:rPr lang="ru-RU" sz="2400" dirty="0"/>
              <a:t>В рамках работы над проектом  появится обоснование для празднования этой даты, а также я хочу прославить имя</a:t>
            </a:r>
          </a:p>
          <a:p>
            <a:r>
              <a:rPr lang="ru-RU" sz="2400" dirty="0"/>
              <a:t>священнослужителя, благодаря деятельности которого распространялось православие среди населения в противовес </a:t>
            </a:r>
            <a:r>
              <a:rPr lang="ru-RU" sz="2400" dirty="0" smtClean="0"/>
              <a:t>старообрядчеству. Е.В</a:t>
            </a:r>
            <a:r>
              <a:rPr lang="ru-RU" sz="2400" dirty="0"/>
              <a:t>. </a:t>
            </a:r>
            <a:r>
              <a:rPr lang="ru-RU" sz="2400" dirty="0" smtClean="0"/>
              <a:t>Ландышеву </a:t>
            </a:r>
            <a:r>
              <a:rPr lang="ru-RU" sz="2400" dirty="0"/>
              <a:t>мы обязаны основанием </a:t>
            </a:r>
            <a:r>
              <a:rPr lang="ru-RU" sz="2400" dirty="0" smtClean="0"/>
              <a:t>первой в Тобольской епархии церковно-приходской </a:t>
            </a:r>
            <a:r>
              <a:rPr lang="ru-RU" sz="2400" dirty="0"/>
              <a:t>школы. О </a:t>
            </a:r>
            <a:r>
              <a:rPr lang="ru-RU" sz="2400" dirty="0" smtClean="0"/>
              <a:t>деятельности священника известно </a:t>
            </a:r>
            <a:r>
              <a:rPr lang="ru-RU" sz="2400" dirty="0"/>
              <a:t>немного.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4571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16632"/>
            <a:ext cx="86409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Для изучения темы я использовал книгу «Православие на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Ялуторовской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земле», данные из Тобольского архива, статью В.Н. Усовой в газете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Ялуторовский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купец «Южной школе 110 лет». Я узнал о роли Е. Ландышева в строительстве церкви и что в нашей деревне школа была открыта  первой в Тобольской епархии. Мне захотелось выяснить 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почему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это произошло и какую 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роль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в этом сыграл романовский 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священник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. Итак, тема моего исследовательского   проекта: 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861048"/>
            <a:ext cx="2016224" cy="2846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3009" y="260648"/>
            <a:ext cx="8700467" cy="1872208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3200" b="1" dirty="0" smtClean="0">
                <a:solidFill>
                  <a:srgbClr val="FFC000"/>
                </a:solidFill>
                <a:effectLst/>
              </a:rPr>
              <a:t>«Деятельность священника Романовского </a:t>
            </a:r>
            <a:r>
              <a:rPr lang="ru-RU" sz="3200" b="1" dirty="0">
                <a:solidFill>
                  <a:srgbClr val="FFC000"/>
                </a:solidFill>
                <a:effectLst/>
              </a:rPr>
              <a:t>прихода </a:t>
            </a:r>
            <a:r>
              <a:rPr lang="ru-RU" sz="3200" b="1" dirty="0" err="1">
                <a:solidFill>
                  <a:srgbClr val="FFC000"/>
                </a:solidFill>
                <a:effectLst/>
              </a:rPr>
              <a:t>Ялуторовского</a:t>
            </a:r>
            <a:r>
              <a:rPr lang="ru-RU" sz="3200" b="1" dirty="0">
                <a:solidFill>
                  <a:srgbClr val="FFC000"/>
                </a:solidFill>
                <a:effectLst/>
              </a:rPr>
              <a:t> округа  </a:t>
            </a:r>
            <a:r>
              <a:rPr lang="ru-RU" sz="3200" b="1" dirty="0" smtClean="0">
                <a:solidFill>
                  <a:srgbClr val="FFC000"/>
                </a:solidFill>
                <a:effectLst/>
              </a:rPr>
              <a:t/>
            </a:r>
            <a:br>
              <a:rPr lang="ru-RU" sz="3200" b="1" dirty="0" smtClean="0">
                <a:solidFill>
                  <a:srgbClr val="FFC000"/>
                </a:solidFill>
                <a:effectLst/>
              </a:rPr>
            </a:br>
            <a:r>
              <a:rPr lang="ru-RU" sz="3200" b="1" dirty="0" smtClean="0">
                <a:solidFill>
                  <a:srgbClr val="FFC000"/>
                </a:solidFill>
                <a:effectLst/>
              </a:rPr>
              <a:t>Е.В. Ландышева»</a:t>
            </a:r>
            <a:r>
              <a:rPr lang="ru-RU" sz="3200" b="1" dirty="0">
                <a:solidFill>
                  <a:srgbClr val="FFC000"/>
                </a:solidFill>
                <a:effectLst/>
              </a:rPr>
              <a:t/>
            </a:r>
            <a:br>
              <a:rPr lang="ru-RU" sz="3200" b="1" dirty="0">
                <a:solidFill>
                  <a:srgbClr val="FFC000"/>
                </a:solidFill>
                <a:effectLst/>
              </a:rPr>
            </a:b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6517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1484784"/>
            <a:ext cx="896448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FFC000"/>
                </a:solidFill>
              </a:rPr>
              <a:t>Цель исследования: </a:t>
            </a:r>
            <a:r>
              <a:rPr lang="ru-RU" sz="2300" dirty="0"/>
              <a:t> Охарактеризовать личность и деятельность романовского священника Е.В. Ландышева и показать его роль в основании </a:t>
            </a:r>
            <a:r>
              <a:rPr lang="ru-RU" sz="2300" dirty="0" err="1"/>
              <a:t>Кутькинской</a:t>
            </a:r>
            <a:r>
              <a:rPr lang="ru-RU" sz="2300" dirty="0"/>
              <a:t> церковно-приходской школы.</a:t>
            </a:r>
          </a:p>
          <a:p>
            <a:r>
              <a:rPr lang="ru-RU" sz="2300" b="1" dirty="0">
                <a:solidFill>
                  <a:srgbClr val="FFC000"/>
                </a:solidFill>
              </a:rPr>
              <a:t>Задачи:</a:t>
            </a:r>
          </a:p>
          <a:p>
            <a:r>
              <a:rPr lang="ru-RU" sz="2300" dirty="0">
                <a:solidFill>
                  <a:srgbClr val="FFC000"/>
                </a:solidFill>
              </a:rPr>
              <a:t>1)</a:t>
            </a:r>
            <a:r>
              <a:rPr lang="ru-RU" sz="2300" dirty="0"/>
              <a:t> </a:t>
            </a:r>
            <a:r>
              <a:rPr lang="ru-RU" sz="2300" dirty="0" smtClean="0"/>
              <a:t> Познакомиться </a:t>
            </a:r>
            <a:r>
              <a:rPr lang="ru-RU" sz="2300" dirty="0"/>
              <a:t>с литературой, историческими документами и воспоминаниями, касающимися личности и деятельности  священника.</a:t>
            </a:r>
          </a:p>
          <a:p>
            <a:r>
              <a:rPr lang="ru-RU" sz="2300" dirty="0">
                <a:solidFill>
                  <a:srgbClr val="FFC000"/>
                </a:solidFill>
              </a:rPr>
              <a:t>2</a:t>
            </a:r>
            <a:r>
              <a:rPr lang="ru-RU" sz="2300" dirty="0" smtClean="0">
                <a:solidFill>
                  <a:srgbClr val="FFC000"/>
                </a:solidFill>
              </a:rPr>
              <a:t>) </a:t>
            </a:r>
            <a:r>
              <a:rPr lang="ru-RU" sz="2300" dirty="0" smtClean="0"/>
              <a:t>Дать </a:t>
            </a:r>
            <a:r>
              <a:rPr lang="ru-RU" sz="2300" dirty="0"/>
              <a:t>характеристику  Е.В. </a:t>
            </a:r>
            <a:r>
              <a:rPr lang="ru-RU" sz="2300" dirty="0" smtClean="0"/>
              <a:t>Ландышева и показать его роль в </a:t>
            </a:r>
            <a:r>
              <a:rPr lang="ru-RU" sz="2300" dirty="0"/>
              <a:t>распространении </a:t>
            </a:r>
            <a:r>
              <a:rPr lang="ru-RU" sz="2300" dirty="0" smtClean="0"/>
              <a:t>просвещения и православия</a:t>
            </a:r>
            <a:r>
              <a:rPr lang="ru-RU" sz="2300" dirty="0"/>
              <a:t>, путем опроса участников ролевой игры</a:t>
            </a:r>
            <a:r>
              <a:rPr lang="ru-RU" sz="2300" dirty="0" smtClean="0"/>
              <a:t> </a:t>
            </a:r>
            <a:endParaRPr lang="ru-RU" sz="2300" dirty="0"/>
          </a:p>
          <a:p>
            <a:r>
              <a:rPr lang="ru-RU" sz="2300" dirty="0">
                <a:solidFill>
                  <a:srgbClr val="FFC000"/>
                </a:solidFill>
              </a:rPr>
              <a:t>Методы исследования: </a:t>
            </a:r>
            <a:r>
              <a:rPr lang="ru-RU" sz="2300" dirty="0"/>
              <a:t>изучение теории вопроса теоретическими методами, системного  анализа и обобщения</a:t>
            </a:r>
            <a:r>
              <a:rPr lang="ru-RU" sz="2300" dirty="0" smtClean="0"/>
              <a:t>.</a:t>
            </a:r>
          </a:p>
          <a:p>
            <a:r>
              <a:rPr lang="ru-RU" sz="2300" dirty="0"/>
              <a:t>Изучение теории практики</a:t>
            </a:r>
            <a:r>
              <a:rPr lang="ru-RU" sz="2300" dirty="0" smtClean="0"/>
              <a:t>: рассмотрение </a:t>
            </a:r>
            <a:r>
              <a:rPr lang="ru-RU" sz="2300" dirty="0"/>
              <a:t>продуктов деятельности, эксперимент, опрос.</a:t>
            </a:r>
          </a:p>
        </p:txBody>
      </p:sp>
    </p:spTree>
    <p:extLst>
      <p:ext uri="{BB962C8B-B14F-4D97-AF65-F5344CB8AC3E}">
        <p14:creationId xmlns:p14="http://schemas.microsoft.com/office/powerpoint/2010/main" val="397106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8737" y="11052"/>
            <a:ext cx="79208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00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Часовня в д. Южная.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811271"/>
            <a:ext cx="5400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7FD13B"/>
              </a:buClr>
              <a:buSzPct val="70000"/>
            </a:pPr>
            <a:r>
              <a:rPr lang="ru-RU" altLang="ru-RU" sz="3200" dirty="0" smtClean="0">
                <a:solidFill>
                  <a:prstClr val="white"/>
                </a:solidFill>
              </a:rPr>
              <a:t>   </a:t>
            </a:r>
            <a:r>
              <a:rPr lang="ru-RU" altLang="ru-RU" sz="2800" dirty="0">
                <a:solidFill>
                  <a:prstClr val="white"/>
                </a:solidFill>
              </a:rPr>
              <a:t>Внешний вид </a:t>
            </a:r>
            <a:r>
              <a:rPr lang="ru-RU" altLang="ru-RU" sz="2800" dirty="0" err="1">
                <a:solidFill>
                  <a:prstClr val="white"/>
                </a:solidFill>
              </a:rPr>
              <a:t>Кутькинской</a:t>
            </a:r>
            <a:r>
              <a:rPr lang="ru-RU" altLang="ru-RU" sz="2800" dirty="0">
                <a:solidFill>
                  <a:prstClr val="white"/>
                </a:solidFill>
              </a:rPr>
              <a:t> церкви походил на Сретенскую часовню г. Ялуторовска, поэтому после строительства собора, ее перенесли в </a:t>
            </a:r>
            <a:endParaRPr lang="ru-RU" altLang="ru-RU" sz="2800" dirty="0" smtClean="0">
              <a:solidFill>
                <a:prstClr val="white"/>
              </a:solidFill>
            </a:endParaRPr>
          </a:p>
          <a:p>
            <a:pPr lvl="0">
              <a:buClr>
                <a:srgbClr val="7FD13B"/>
              </a:buClr>
              <a:buSzPct val="70000"/>
            </a:pPr>
            <a:r>
              <a:rPr lang="ru-RU" altLang="ru-RU" sz="2800" dirty="0" smtClean="0">
                <a:solidFill>
                  <a:prstClr val="white"/>
                </a:solidFill>
              </a:rPr>
              <a:t>деревню </a:t>
            </a:r>
            <a:r>
              <a:rPr lang="ru-RU" altLang="ru-RU" sz="2800" dirty="0">
                <a:solidFill>
                  <a:prstClr val="white"/>
                </a:solidFill>
              </a:rPr>
              <a:t>Южная. </a:t>
            </a:r>
            <a:endParaRPr lang="ru-RU" altLang="ru-RU" sz="2800" dirty="0" smtClean="0">
              <a:solidFill>
                <a:prstClr val="white"/>
              </a:solidFill>
            </a:endParaRPr>
          </a:p>
          <a:p>
            <a:pPr lvl="0">
              <a:buClr>
                <a:srgbClr val="7FD13B"/>
              </a:buClr>
              <a:buSzPct val="70000"/>
            </a:pPr>
            <a:endParaRPr lang="ru-RU" altLang="ru-RU" sz="2800" dirty="0">
              <a:solidFill>
                <a:prstClr val="white"/>
              </a:solidFill>
            </a:endParaRP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48" y="3840596"/>
            <a:ext cx="3518074" cy="289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3803405" cy="402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05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53536"/>
            <a:ext cx="9036496" cy="799200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dirty="0" smtClean="0">
                <a:solidFill>
                  <a:srgbClr val="FFC000"/>
                </a:solidFill>
              </a:rPr>
              <a:t>История церковно-приходской </a:t>
            </a:r>
            <a:r>
              <a:rPr lang="ru-RU" altLang="ru-RU" sz="3600" dirty="0">
                <a:solidFill>
                  <a:srgbClr val="FFC000"/>
                </a:solidFill>
              </a:rPr>
              <a:t>школы.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563888" y="1484784"/>
            <a:ext cx="5472608" cy="54726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600" dirty="0" smtClean="0"/>
              <a:t>Архивные сведения: «Церковь </a:t>
            </a:r>
            <a:r>
              <a:rPr lang="ru-RU" sz="3600" dirty="0"/>
              <a:t>в деревне </a:t>
            </a:r>
            <a:r>
              <a:rPr lang="ru-RU" sz="3600" dirty="0" err="1"/>
              <a:t>Кутькино</a:t>
            </a:r>
            <a:r>
              <a:rPr lang="ru-RU" sz="3600" dirty="0"/>
              <a:t>, приписанная к Романовской, деревянная, построена прихожанами в 1889 году. В ней один престол во имя святого Великомученика Георгия. В деревне имеется церковно-приходская школа, открыта в 1889 году (с 1902 года школа грамоты</a:t>
            </a:r>
            <a:r>
              <a:rPr lang="ru-RU" sz="3600" dirty="0" smtClean="0"/>
              <a:t>)».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</a:t>
            </a:r>
            <a:endParaRPr lang="ru-RU" sz="3600" dirty="0"/>
          </a:p>
        </p:txBody>
      </p:sp>
      <p:sp>
        <p:nvSpPr>
          <p:cNvPr id="32772" name="WordArt 4"/>
          <p:cNvSpPr>
            <a:spLocks noChangeArrowheads="1" noChangeShapeType="1" noTextEdit="1"/>
          </p:cNvSpPr>
          <p:nvPr/>
        </p:nvSpPr>
        <p:spPr bwMode="auto">
          <a:xfrm>
            <a:off x="539750" y="1916113"/>
            <a:ext cx="82804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2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 Unicode MS"/>
              <a:ea typeface="Arial Unicode MS"/>
              <a:cs typeface="Arial Unicode M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328987" cy="446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69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Ролевая игра.</a:t>
            </a:r>
          </a:p>
          <a:p>
            <a:pPr algn="ctr"/>
            <a:r>
              <a:rPr lang="ru-RU" sz="3600" dirty="0" smtClean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.</a:t>
            </a:r>
            <a:endParaRPr lang="ru-RU" altLang="ru-RU" sz="2800" dirty="0">
              <a:solidFill>
                <a:srgbClr val="FFC000"/>
              </a:solidFill>
            </a:endParaRPr>
          </a:p>
        </p:txBody>
      </p:sp>
      <p:pic>
        <p:nvPicPr>
          <p:cNvPr id="3" name="Picture 2" descr="C:\Users\User\Desktop\Школьная летопись 2017-18гг\Сценарий Деятельность Е.Ландышева. Павлова Е.Н\DSCN53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31" y="980728"/>
            <a:ext cx="7008779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17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88640"/>
            <a:ext cx="89289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Статья В. Н. Усовой «Южной школе – 110 лет» из газеты Ялуторовский купец </a:t>
            </a:r>
            <a:br>
              <a:rPr lang="ru-RU" sz="360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</a:br>
            <a:endParaRPr lang="ru-RU" altLang="ru-RU" sz="2800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902" y="1556792"/>
            <a:ext cx="3170195" cy="501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8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381001"/>
            <a:ext cx="5328591" cy="2183903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ru-RU" sz="2800" dirty="0">
                <a:solidFill>
                  <a:srgbClr val="FFC000"/>
                </a:solidFill>
                <a:effectLst/>
              </a:rPr>
              <a:t>Книги Романовской церкви за 1886 – 1887 г. г.</a:t>
            </a:r>
            <a:br>
              <a:rPr lang="ru-RU" sz="2800" dirty="0">
                <a:solidFill>
                  <a:srgbClr val="FFC000"/>
                </a:solidFill>
                <a:effectLst/>
              </a:rPr>
            </a:br>
            <a:r>
              <a:rPr lang="ru-RU" sz="2800" dirty="0">
                <a:solidFill>
                  <a:srgbClr val="FFC000"/>
                </a:solidFill>
                <a:effectLst/>
              </a:rPr>
              <a:t>1889 год</a:t>
            </a:r>
            <a:br>
              <a:rPr lang="ru-RU" sz="2800" dirty="0">
                <a:solidFill>
                  <a:srgbClr val="FFC000"/>
                </a:solidFill>
                <a:effectLst/>
              </a:rPr>
            </a:br>
            <a:r>
              <a:rPr lang="ru-RU" sz="2800" dirty="0">
                <a:solidFill>
                  <a:prstClr val="white"/>
                </a:solidFill>
                <a:effectLst/>
              </a:rPr>
              <a:t> 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34" y="2060848"/>
            <a:ext cx="8370306" cy="252028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2780928"/>
            <a:ext cx="63237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</a:t>
            </a:r>
            <a:r>
              <a:rPr lang="ru-RU" sz="2800" dirty="0" smtClean="0"/>
              <a:t>. </a:t>
            </a:r>
            <a:r>
              <a:rPr lang="ru-RU" sz="2800" dirty="0"/>
              <a:t>Евгений Ландышев добился разрешения на строительство в деревне </a:t>
            </a:r>
            <a:r>
              <a:rPr lang="ru-RU" sz="2800" dirty="0" err="1" smtClean="0"/>
              <a:t>Кутькина</a:t>
            </a:r>
            <a:r>
              <a:rPr lang="ru-RU" sz="2800" dirty="0" smtClean="0"/>
              <a:t> </a:t>
            </a:r>
            <a:r>
              <a:rPr lang="ru-RU" sz="2800" dirty="0"/>
              <a:t>церковно-приходской школы взамен полуразвалившейся часовни и в этом же году обучение началось. </a:t>
            </a:r>
            <a:r>
              <a:rPr lang="ru-RU" sz="2800" dirty="0" smtClean="0"/>
              <a:t>  </a:t>
            </a:r>
            <a:r>
              <a:rPr lang="ru-RU" sz="2800" dirty="0"/>
              <a:t>В школе  обучались 35 ребятишек, в том числе и из других ближайших  деревень.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114675"/>
            <a:ext cx="2449562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180836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304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altLang="ru-RU" sz="2800" dirty="0">
                <a:solidFill>
                  <a:srgbClr val="FFC000"/>
                </a:solidFill>
                <a:effectLst/>
              </a:rPr>
              <a:t/>
            </a:r>
            <a:br>
              <a:rPr lang="ru-RU" altLang="ru-RU" sz="2800" dirty="0">
                <a:solidFill>
                  <a:srgbClr val="FFC000"/>
                </a:solidFill>
                <a:effectLst/>
              </a:rPr>
            </a:br>
            <a:r>
              <a:rPr lang="ru-RU" altLang="ru-RU" sz="2800" dirty="0">
                <a:solidFill>
                  <a:srgbClr val="FFC000"/>
                </a:solidFill>
                <a:effectLst/>
              </a:rPr>
              <a:t>Примерно так могло выглядеть внутреннее помещение церковно-приходской школы</a:t>
            </a:r>
            <a:br>
              <a:rPr lang="ru-RU" altLang="ru-RU" sz="2800" dirty="0">
                <a:solidFill>
                  <a:srgbClr val="FFC000"/>
                </a:solidFill>
                <a:effectLst/>
              </a:rPr>
            </a:b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6672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1" y="1196752"/>
            <a:ext cx="8405798" cy="5578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3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356238" cy="1679847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3600" dirty="0" smtClean="0">
                <a:solidFill>
                  <a:srgbClr val="FFC000"/>
                </a:solidFill>
                <a:effectLst/>
              </a:rPr>
              <a:t>Из </a:t>
            </a:r>
            <a:r>
              <a:rPr lang="ru-RU" sz="3600" dirty="0">
                <a:solidFill>
                  <a:srgbClr val="FFC000"/>
                </a:solidFill>
                <a:effectLst/>
              </a:rPr>
              <a:t>газеты « Тобольские епархиальные ведомости» 1882год</a:t>
            </a:r>
            <a:br>
              <a:rPr lang="ru-RU" sz="3600" dirty="0">
                <a:solidFill>
                  <a:srgbClr val="FFC000"/>
                </a:solidFill>
                <a:effectLst/>
              </a:rPr>
            </a:br>
            <a:r>
              <a:rPr lang="ru-RU" sz="2800" dirty="0" smtClean="0">
                <a:solidFill>
                  <a:prstClr val="white"/>
                </a:solidFill>
                <a:effectLst/>
              </a:rPr>
              <a:t>  </a:t>
            </a:r>
            <a:br>
              <a:rPr lang="ru-RU" sz="2800" dirty="0" smtClean="0">
                <a:solidFill>
                  <a:prstClr val="white"/>
                </a:solidFill>
                <a:effectLst/>
              </a:rPr>
            </a:b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1700808"/>
            <a:ext cx="806123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«Труды </a:t>
            </a:r>
            <a:r>
              <a:rPr lang="ru-RU" sz="3200" dirty="0"/>
              <a:t>о. Евгения (Ландышева) пользуются популярностью известного миссионера. Он посвятил себя исследованиям в сфере народной медицины. </a:t>
            </a:r>
            <a:r>
              <a:rPr lang="ru-RU" sz="3200" dirty="0" smtClean="0"/>
              <a:t> </a:t>
            </a:r>
          </a:p>
          <a:p>
            <a:endParaRPr lang="ru-RU" sz="3200" dirty="0"/>
          </a:p>
          <a:p>
            <a:r>
              <a:rPr lang="ru-RU" sz="3200" dirty="0" smtClean="0"/>
              <a:t> Со </a:t>
            </a:r>
            <a:r>
              <a:rPr lang="ru-RU" sz="3200" dirty="0"/>
              <a:t>слов </a:t>
            </a:r>
            <a:r>
              <a:rPr lang="ru-RU" sz="3200" dirty="0" err="1"/>
              <a:t>Прудаева</a:t>
            </a:r>
            <a:r>
              <a:rPr lang="ru-RU" sz="3200" dirty="0"/>
              <a:t> </a:t>
            </a:r>
            <a:r>
              <a:rPr lang="ru-RU" sz="3200" dirty="0" smtClean="0"/>
              <a:t>А.П. жителя  деревни: </a:t>
            </a:r>
            <a:r>
              <a:rPr lang="ru-RU" sz="3200" dirty="0"/>
              <a:t>«Поп был очень строгим, чуть – что мог ударить линейкой».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6650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Все участники дискуссии оценили деятельность </a:t>
            </a:r>
            <a:r>
              <a:rPr lang="ru-RU" sz="2800" dirty="0" err="1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о.Евгения</a:t>
            </a:r>
            <a:r>
              <a:rPr lang="ru-RU" sz="2800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Ландышева положительно</a:t>
            </a:r>
            <a:r>
              <a:rPr lang="ru-RU" sz="3600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. </a:t>
            </a:r>
            <a:endParaRPr lang="ru-RU" altLang="ru-RU" sz="2800" dirty="0">
              <a:solidFill>
                <a:srgbClr val="FFC000"/>
              </a:solidFill>
            </a:endParaRPr>
          </a:p>
        </p:txBody>
      </p:sp>
      <p:pic>
        <p:nvPicPr>
          <p:cNvPr id="2050" name="Picture 2" descr="C:\Users\User\Desktop\Школьная летопись 2017-18гг\Сценарий Деятельность Е.Ландышева. Павлова Е.Н\DSCN53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7392821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46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9632" y="188640"/>
            <a:ext cx="46868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dirty="0">
                <a:solidFill>
                  <a:srgbClr val="FFC000"/>
                </a:solidFill>
              </a:rPr>
              <a:t>Портрет Е.В. Ландышева в газете </a:t>
            </a:r>
            <a:r>
              <a:rPr lang="ru-RU" altLang="ru-RU" sz="2800" dirty="0" err="1">
                <a:solidFill>
                  <a:srgbClr val="FFC000"/>
                </a:solidFill>
              </a:rPr>
              <a:t>Ялуторовская</a:t>
            </a:r>
            <a:r>
              <a:rPr lang="ru-RU" altLang="ru-RU" sz="2800" dirty="0">
                <a:solidFill>
                  <a:srgbClr val="FFC000"/>
                </a:solidFill>
              </a:rPr>
              <a:t> жизнь №16 от 10.02.2018.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098113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484784"/>
            <a:ext cx="2973356" cy="52565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2548754"/>
            <a:ext cx="2556630" cy="41922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1880" y="4675829"/>
            <a:ext cx="24482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altLang="ru-RU" sz="3200">
                <a:solidFill>
                  <a:prstClr val="white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Портрет Е.В. Ландышева с семьей.</a:t>
            </a:r>
            <a:endParaRPr lang="ru-RU" altLang="ru-RU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01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6" y="1916832"/>
            <a:ext cx="8412427" cy="47319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332656"/>
            <a:ext cx="7938258" cy="1952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3200" dirty="0" smtClean="0">
                <a:solidFill>
                  <a:srgbClr val="FFC000"/>
                </a:solidFill>
              </a:rPr>
              <a:t>Краткая </a:t>
            </a:r>
            <a:r>
              <a:rPr lang="ru-RU" altLang="ru-RU" sz="3200" dirty="0">
                <a:solidFill>
                  <a:srgbClr val="FFC000"/>
                </a:solidFill>
              </a:rPr>
              <a:t>автобиографическая справка для школьного музея.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5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05064"/>
            <a:ext cx="8352928" cy="2592288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2800" dirty="0">
                <a:solidFill>
                  <a:srgbClr val="FFC000"/>
                </a:solidFill>
                <a:effectLst/>
              </a:rPr>
              <a:t>Приложение 15.</a:t>
            </a:r>
            <a:br>
              <a:rPr lang="ru-RU" sz="2800" dirty="0">
                <a:solidFill>
                  <a:srgbClr val="FFC000"/>
                </a:solidFill>
                <a:effectLst/>
              </a:rPr>
            </a:br>
            <a:r>
              <a:rPr lang="ru-RU" sz="2800" dirty="0">
                <a:solidFill>
                  <a:prstClr val="white"/>
                </a:solidFill>
                <a:effectLst/>
              </a:rPr>
              <a:t>Прочитаем и запомним слова, которые,  раскрывают </a:t>
            </a:r>
            <a:r>
              <a:rPr lang="ru-RU" sz="2800" b="1" dirty="0">
                <a:solidFill>
                  <a:prstClr val="white"/>
                </a:solidFill>
                <a:effectLst/>
              </a:rPr>
              <a:t>самую суть деяний Е.В. Ландышева</a:t>
            </a:r>
            <a:r>
              <a:rPr lang="ru-RU" sz="2800" dirty="0">
                <a:solidFill>
                  <a:prstClr val="white"/>
                </a:solidFill>
                <a:effectLst/>
              </a:rPr>
              <a:t>: “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Будемъ</a:t>
            </a:r>
            <a:r>
              <a:rPr lang="ru-RU" sz="2800" dirty="0">
                <a:solidFill>
                  <a:prstClr val="white"/>
                </a:solidFill>
                <a:effectLst/>
              </a:rPr>
              <a:t> и мы, 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уразумевъ</a:t>
            </a:r>
            <a:r>
              <a:rPr lang="ru-RU" sz="2800" dirty="0">
                <a:solidFill>
                  <a:prstClr val="white"/>
                </a:solidFill>
                <a:effectLst/>
              </a:rPr>
              <a:t> краткость нашей земной жизни и суетность 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всехъ</a:t>
            </a:r>
            <a:r>
              <a:rPr lang="ru-RU" sz="2800" dirty="0">
                <a:solidFill>
                  <a:prstClr val="white"/>
                </a:solidFill>
                <a:effectLst/>
              </a:rPr>
              <a:t> 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земныхъ</a:t>
            </a:r>
            <a:r>
              <a:rPr lang="ru-RU" sz="2800" dirty="0">
                <a:solidFill>
                  <a:prstClr val="white"/>
                </a:solidFill>
                <a:effectLst/>
              </a:rPr>
              <a:t> приобретений и удовольствий, постоянно памятовать о часе 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смертномъ</a:t>
            </a:r>
            <a:r>
              <a:rPr lang="ru-RU" sz="2800" dirty="0">
                <a:solidFill>
                  <a:prstClr val="white"/>
                </a:solidFill>
                <a:effectLst/>
              </a:rPr>
              <a:t> и жить по 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заповедямъ</a:t>
            </a:r>
            <a:r>
              <a:rPr lang="ru-RU" sz="2800" dirty="0">
                <a:solidFill>
                  <a:prstClr val="white"/>
                </a:solidFill>
                <a:effectLst/>
              </a:rPr>
              <a:t> 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Божиимъ</a:t>
            </a:r>
            <a:r>
              <a:rPr lang="ru-RU" sz="2800" dirty="0">
                <a:solidFill>
                  <a:prstClr val="white"/>
                </a:solidFill>
                <a:effectLst/>
              </a:rPr>
              <a:t>. Не</a:t>
            </a:r>
            <a:br>
              <a:rPr lang="ru-RU" sz="2800" dirty="0">
                <a:solidFill>
                  <a:prstClr val="white"/>
                </a:solidFill>
                <a:effectLst/>
              </a:rPr>
            </a:br>
            <a:r>
              <a:rPr lang="ru-RU" sz="2800" dirty="0" err="1">
                <a:solidFill>
                  <a:prstClr val="white"/>
                </a:solidFill>
                <a:effectLst/>
              </a:rPr>
              <a:t>будемъ</a:t>
            </a:r>
            <a:r>
              <a:rPr lang="ru-RU" sz="2800" dirty="0">
                <a:solidFill>
                  <a:prstClr val="white"/>
                </a:solidFill>
                <a:effectLst/>
              </a:rPr>
              <a:t> напрасно терять времени, воспользуемся им правильно, - в другой 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разъ</a:t>
            </a:r>
            <a:r>
              <a:rPr lang="ru-RU" sz="2800" dirty="0">
                <a:solidFill>
                  <a:prstClr val="white"/>
                </a:solidFill>
                <a:effectLst/>
              </a:rPr>
              <a:t> оно не дается; потеря его невозвратима и невознаградима. Не 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будемъ</a:t>
            </a:r>
            <a:r>
              <a:rPr lang="ru-RU" sz="2800" dirty="0">
                <a:solidFill>
                  <a:prstClr val="white"/>
                </a:solidFill>
                <a:effectLst/>
              </a:rPr>
              <a:t/>
            </a:r>
            <a:br>
              <a:rPr lang="ru-RU" sz="2800" dirty="0">
                <a:solidFill>
                  <a:prstClr val="white"/>
                </a:solidFill>
                <a:effectLst/>
              </a:rPr>
            </a:br>
            <a:r>
              <a:rPr lang="ru-RU" sz="2800" dirty="0">
                <a:solidFill>
                  <a:prstClr val="white"/>
                </a:solidFill>
                <a:effectLst/>
              </a:rPr>
              <a:t>лениться и в праздности проводить дни нашей жизни, отлагая до </a:t>
            </a:r>
            <a:r>
              <a:rPr lang="ru-RU" sz="2800" dirty="0" err="1">
                <a:solidFill>
                  <a:prstClr val="white"/>
                </a:solidFill>
                <a:effectLst/>
              </a:rPr>
              <a:t>следующаго</a:t>
            </a:r>
            <a:r>
              <a:rPr lang="ru-RU" sz="2800" dirty="0">
                <a:solidFill>
                  <a:prstClr val="white"/>
                </a:solidFill>
                <a:effectLst/>
              </a:rPr>
              <a:t> дня доброе начинание...”.</a:t>
            </a: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r>
              <a:rPr lang="ru-RU" sz="4400" dirty="0" smtClean="0">
                <a:solidFill>
                  <a:srgbClr val="FFC000"/>
                </a:solidFill>
                <a:effectLst/>
              </a:rPr>
              <a:t/>
            </a:r>
            <a:br>
              <a:rPr lang="ru-RU" sz="4400" dirty="0" smtClean="0">
                <a:solidFill>
                  <a:srgbClr val="FFC000"/>
                </a:solidFill>
                <a:effectLst/>
              </a:rPr>
            </a:br>
            <a:r>
              <a:rPr lang="ru-RU" sz="4400" dirty="0" smtClean="0">
                <a:solidFill>
                  <a:srgbClr val="FFC000"/>
                </a:solidFill>
                <a:effectLst/>
              </a:rPr>
              <a:t>Спасибо за внимание!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6672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557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2946</TotalTime>
  <Words>548</Words>
  <Application>Microsoft Office PowerPoint</Application>
  <PresentationFormat>Экран (4:3)</PresentationFormat>
  <Paragraphs>75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 Unicode MS</vt:lpstr>
      <vt:lpstr>Calibri</vt:lpstr>
      <vt:lpstr>Cambria</vt:lpstr>
      <vt:lpstr>Rockwell</vt:lpstr>
      <vt:lpstr>Times New Roman</vt:lpstr>
      <vt:lpstr>Wingdings 2</vt:lpstr>
      <vt:lpstr>Литейная</vt:lpstr>
      <vt:lpstr>д.Южная. </vt:lpstr>
      <vt:lpstr>  </vt:lpstr>
      <vt:lpstr>  </vt:lpstr>
      <vt:lpstr>  </vt:lpstr>
      <vt:lpstr>«Деятельность священника Романовского прихода Ялуторовского округа   Е.В. Ландышева» </vt:lpstr>
      <vt:lpstr>Презентация PowerPoint</vt:lpstr>
      <vt:lpstr>История церковно-приходской школы.</vt:lpstr>
      <vt:lpstr>Презентация PowerPoint</vt:lpstr>
      <vt:lpstr>Презентация PowerPoint</vt:lpstr>
      <vt:lpstr>Книги Романовской церкви за 1886 – 1887 г. г. 1889 год  </vt:lpstr>
      <vt:lpstr> Примерно так могло выглядеть внутреннее помещение церковно-приходской школы   </vt:lpstr>
      <vt:lpstr>Из газеты « Тобольские епархиальные ведомости» 1882год    </vt:lpstr>
      <vt:lpstr>Презентация PowerPoint</vt:lpstr>
      <vt:lpstr>Презентация PowerPoint</vt:lpstr>
      <vt:lpstr>  </vt:lpstr>
      <vt:lpstr>Приложение 15. Прочитаем и запомним слова, которые,  раскрывают самую суть деяний Е.В. Ландышева: “Будемъ и мы, уразумевъ краткость нашей земной жизни и суетность всехъ земныхъ приобретений и удовольствий, постоянно памятовать о часе смертномъ и жить по заповедямъ Божиимъ. Не будемъ напрасно терять времени, воспользуемся им правильно, - в другой разъ оно не дается; потеря его невозвратима и невознаградима. Не будемъ лениться и в праздности проводить дни нашей жизни, отлагая до следующаго дня доброе начинание...”.   Спасибо за внимание!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Педсовет МБОУ СОШ № 17  Г. Краснодар</dc:title>
  <dc:creator>Лена</dc:creator>
  <cp:lastModifiedBy>Завуч</cp:lastModifiedBy>
  <cp:revision>156</cp:revision>
  <dcterms:created xsi:type="dcterms:W3CDTF">2012-04-04T14:32:47Z</dcterms:created>
  <dcterms:modified xsi:type="dcterms:W3CDTF">2018-11-21T11:43:07Z</dcterms:modified>
</cp:coreProperties>
</file>