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312" r:id="rId3"/>
    <p:sldId id="337" r:id="rId4"/>
    <p:sldId id="361" r:id="rId5"/>
    <p:sldId id="359" r:id="rId6"/>
    <p:sldId id="370" r:id="rId7"/>
    <p:sldId id="363" r:id="rId8"/>
    <p:sldId id="369" r:id="rId9"/>
    <p:sldId id="364" r:id="rId10"/>
    <p:sldId id="365" r:id="rId11"/>
    <p:sldId id="353" r:id="rId12"/>
    <p:sldId id="357" r:id="rId13"/>
    <p:sldId id="356" r:id="rId14"/>
    <p:sldId id="358" r:id="rId15"/>
    <p:sldId id="371" r:id="rId16"/>
    <p:sldId id="362" r:id="rId17"/>
    <p:sldId id="372" r:id="rId18"/>
    <p:sldId id="36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42" autoAdjust="0"/>
    <p:restoredTop sz="94660"/>
  </p:normalViewPr>
  <p:slideViewPr>
    <p:cSldViewPr>
      <p:cViewPr varScale="1">
        <p:scale>
          <a:sx n="92" d="100"/>
          <a:sy n="92" d="100"/>
        </p:scale>
        <p:origin x="-94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5E7F86-A168-4219-8AE4-9BC6796A504C}" type="datetimeFigureOut">
              <a:rPr lang="ru-RU" smtClean="0"/>
              <a:t>05.11.2018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C2F1C-EF3E-4E3E-AC0A-A809763FAD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503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83C54105-66DA-49C9-B460-8814EB442F60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4105-66DA-49C9-B460-8814EB442F60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83C54105-66DA-49C9-B460-8814EB442F60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4105-66DA-49C9-B460-8814EB442F60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4105-66DA-49C9-B460-8814EB442F60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4105-66DA-49C9-B460-8814EB442F60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4105-66DA-49C9-B460-8814EB442F60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83C54105-66DA-49C9-B460-8814EB442F60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83C54105-66DA-49C9-B460-8814EB442F60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4105-66DA-49C9-B460-8814EB442F60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54105-66DA-49C9-B460-8814EB442F60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83C54105-66DA-49C9-B460-8814EB442F60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1CA3C09D-C68C-40A5-A2CD-A18A3974C9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32656"/>
            <a:ext cx="8370306" cy="864096"/>
          </a:xfrm>
        </p:spPr>
        <p:txBody>
          <a:bodyPr>
            <a:noAutofit/>
          </a:bodyPr>
          <a:lstStyle/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r>
              <a:rPr lang="ru-RU" sz="4000" dirty="0" smtClean="0">
                <a:solidFill>
                  <a:srgbClr val="FEB80A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  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80" y="3212976"/>
            <a:ext cx="3973590" cy="3645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79504" y="4005064"/>
            <a:ext cx="4464496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C000"/>
                </a:solidFill>
              </a:rPr>
              <a:t>Проект </a:t>
            </a:r>
            <a:r>
              <a:rPr lang="ru-RU" sz="4000" dirty="0">
                <a:solidFill>
                  <a:srgbClr val="FFC000"/>
                </a:solidFill>
              </a:rPr>
              <a:t>Ульянова Ивана.</a:t>
            </a:r>
          </a:p>
          <a:p>
            <a:r>
              <a:rPr lang="ru-RU" sz="4000" dirty="0">
                <a:solidFill>
                  <a:srgbClr val="FFC000"/>
                </a:solidFill>
              </a:rPr>
              <a:t>Руководитель Павлова Е.Н.</a:t>
            </a:r>
          </a:p>
          <a:p>
            <a:r>
              <a:rPr lang="ru-RU" sz="4000" dirty="0" smtClean="0">
                <a:solidFill>
                  <a:srgbClr val="FFC000"/>
                </a:solidFill>
              </a:rPr>
              <a:t/>
            </a:r>
            <a:br>
              <a:rPr lang="ru-RU" sz="4000" dirty="0" smtClean="0">
                <a:solidFill>
                  <a:srgbClr val="FFC000"/>
                </a:solidFill>
              </a:rPr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188640"/>
            <a:ext cx="878733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dirty="0" smtClean="0">
                <a:solidFill>
                  <a:prstClr val="white"/>
                </a:solidFill>
              </a:rPr>
              <a:t>Иллюстрации:</a:t>
            </a:r>
            <a:r>
              <a:rPr lang="ru-RU" sz="4000" dirty="0">
                <a:solidFill>
                  <a:prstClr val="white"/>
                </a:solidFill>
              </a:rPr>
              <a:t/>
            </a:r>
            <a:br>
              <a:rPr lang="ru-RU" sz="4000" dirty="0">
                <a:solidFill>
                  <a:prstClr val="white"/>
                </a:solidFill>
              </a:rPr>
            </a:br>
            <a:r>
              <a:rPr lang="ru-RU" sz="4000" dirty="0">
                <a:solidFill>
                  <a:prstClr val="white"/>
                </a:solidFill>
              </a:rPr>
              <a:t>Деятельность священника Романовского прихода </a:t>
            </a:r>
            <a:r>
              <a:rPr lang="ru-RU" sz="4000" dirty="0" err="1">
                <a:solidFill>
                  <a:prstClr val="white"/>
                </a:solidFill>
              </a:rPr>
              <a:t>Ялуторовского</a:t>
            </a:r>
            <a:r>
              <a:rPr lang="ru-RU" sz="4000" dirty="0">
                <a:solidFill>
                  <a:prstClr val="white"/>
                </a:solidFill>
              </a:rPr>
              <a:t> округа    </a:t>
            </a:r>
            <a:br>
              <a:rPr lang="ru-RU" sz="4000" dirty="0">
                <a:solidFill>
                  <a:prstClr val="white"/>
                </a:solidFill>
              </a:rPr>
            </a:br>
            <a:r>
              <a:rPr lang="ru-RU" sz="4000" dirty="0">
                <a:solidFill>
                  <a:srgbClr val="FFC000"/>
                </a:solidFill>
              </a:rPr>
              <a:t>«Е.В. Ландышева»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157313" y="6335533"/>
            <a:ext cx="5605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8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719" y="188640"/>
            <a:ext cx="2434128" cy="3324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8737" y="116632"/>
            <a:ext cx="7920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FFC00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Приложение1.</a:t>
            </a:r>
            <a:endParaRPr lang="ru-RU" sz="4000" dirty="0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340768"/>
            <a:ext cx="734481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7FD13B"/>
              </a:buClr>
              <a:buSzPct val="70000"/>
            </a:pPr>
            <a:r>
              <a:rPr lang="ru-RU" sz="4000" dirty="0">
                <a:solidFill>
                  <a:srgbClr val="FFC00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Часовня в д. Южная</a:t>
            </a:r>
            <a:r>
              <a:rPr lang="ru-RU" altLang="ru-RU" sz="4000" dirty="0" smtClean="0">
                <a:solidFill>
                  <a:prstClr val="white"/>
                </a:solidFill>
              </a:rPr>
              <a:t>. </a:t>
            </a:r>
          </a:p>
          <a:p>
            <a:pPr lvl="0">
              <a:buClr>
                <a:srgbClr val="7FD13B"/>
              </a:buClr>
              <a:buSzPct val="70000"/>
            </a:pPr>
            <a:endParaRPr lang="ru-RU" altLang="ru-RU" sz="2800" dirty="0">
              <a:solidFill>
                <a:prstClr val="white"/>
              </a:solidFill>
            </a:endParaRPr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22" y="2437106"/>
            <a:ext cx="4152462" cy="4012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420888"/>
            <a:ext cx="4163445" cy="4028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02725" y="6249642"/>
            <a:ext cx="592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9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9105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253536"/>
            <a:ext cx="9036496" cy="1231248"/>
          </a:xfrm>
        </p:spPr>
        <p:txBody>
          <a:bodyPr>
            <a:normAutofit/>
          </a:bodyPr>
          <a:lstStyle/>
          <a:p>
            <a:pPr algn="ctr"/>
            <a:r>
              <a:rPr lang="ru-RU" altLang="ru-RU" sz="3600" dirty="0" smtClean="0">
                <a:solidFill>
                  <a:srgbClr val="FFC000"/>
                </a:solidFill>
              </a:rPr>
              <a:t>Приложение 2.</a:t>
            </a:r>
            <a:br>
              <a:rPr lang="ru-RU" altLang="ru-RU" sz="3600" dirty="0" smtClean="0">
                <a:solidFill>
                  <a:srgbClr val="FFC000"/>
                </a:solidFill>
              </a:rPr>
            </a:br>
            <a:r>
              <a:rPr lang="ru-RU" altLang="ru-RU" sz="3600" dirty="0" smtClean="0">
                <a:solidFill>
                  <a:srgbClr val="FFC000"/>
                </a:solidFill>
              </a:rPr>
              <a:t>История церковно-приходской </a:t>
            </a:r>
            <a:r>
              <a:rPr lang="ru-RU" altLang="ru-RU" sz="3600" dirty="0">
                <a:solidFill>
                  <a:srgbClr val="FFC000"/>
                </a:solidFill>
              </a:rPr>
              <a:t>школы.</a:t>
            </a:r>
          </a:p>
        </p:txBody>
      </p:sp>
      <p:sp>
        <p:nvSpPr>
          <p:cNvPr id="327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541516" y="1700808"/>
            <a:ext cx="5472608" cy="547260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3600" dirty="0" smtClean="0"/>
              <a:t>Архивные сведения: «Церковь </a:t>
            </a:r>
            <a:r>
              <a:rPr lang="ru-RU" sz="3600" dirty="0"/>
              <a:t>в деревне </a:t>
            </a:r>
            <a:r>
              <a:rPr lang="ru-RU" sz="3600" dirty="0" err="1"/>
              <a:t>Кутькино</a:t>
            </a:r>
            <a:r>
              <a:rPr lang="ru-RU" sz="3600" dirty="0"/>
              <a:t>, приписанная к Романовской, деревянная, построена прихожанами в 1889 году. В ней один престол во имя святого Великомученика Георгия. В деревне имеется церковно-приходская школа, открыта в 1889 году (с 1902 года школа грамоты</a:t>
            </a:r>
            <a:r>
              <a:rPr lang="ru-RU" sz="3600" dirty="0" smtClean="0"/>
              <a:t>)». 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 </a:t>
            </a:r>
            <a:endParaRPr lang="ru-RU" sz="3600" dirty="0"/>
          </a:p>
        </p:txBody>
      </p:sp>
      <p:sp>
        <p:nvSpPr>
          <p:cNvPr id="32772" name="WordArt 4"/>
          <p:cNvSpPr>
            <a:spLocks noChangeArrowheads="1" noChangeShapeType="1" noTextEdit="1"/>
          </p:cNvSpPr>
          <p:nvPr/>
        </p:nvSpPr>
        <p:spPr bwMode="auto">
          <a:xfrm>
            <a:off x="539750" y="1916113"/>
            <a:ext cx="8280400" cy="2209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2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 Unicode MS"/>
              <a:ea typeface="Arial Unicode MS"/>
              <a:cs typeface="Arial Unicode M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3328987" cy="446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11960" y="6237312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10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1469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01" y="156602"/>
            <a:ext cx="8879979" cy="1688222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6000" dirty="0" smtClean="0">
                <a:solidFill>
                  <a:prstClr val="white"/>
                </a:solidFill>
                <a:effectLst/>
              </a:rPr>
              <a:t> </a:t>
            </a:r>
            <a:r>
              <a:rPr lang="ru-RU" sz="4400" dirty="0">
                <a:solidFill>
                  <a:srgbClr val="FFC000"/>
                </a:solidFill>
                <a:effectLst/>
              </a:rPr>
              <a:t/>
            </a:r>
            <a:br>
              <a:rPr lang="ru-RU" sz="4400" dirty="0">
                <a:solidFill>
                  <a:srgbClr val="FFC000"/>
                </a:solidFill>
                <a:effectLst/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212976"/>
            <a:ext cx="8370306" cy="2520280"/>
          </a:xfrm>
        </p:spPr>
        <p:txBody>
          <a:bodyPr>
            <a:noAutofit/>
          </a:bodyPr>
          <a:lstStyle/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r>
              <a:rPr lang="ru-RU" sz="4000" dirty="0" smtClean="0">
                <a:solidFill>
                  <a:srgbClr val="FEB80A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   </a:t>
            </a:r>
          </a:p>
          <a:p>
            <a:r>
              <a:rPr lang="ru-RU" sz="4000" dirty="0" smtClean="0"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6812" y="15636"/>
            <a:ext cx="864096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FFC000"/>
                </a:solidFill>
              </a:rPr>
              <a:t>Приложение </a:t>
            </a:r>
            <a:r>
              <a:rPr lang="ru-RU" sz="3200" dirty="0">
                <a:solidFill>
                  <a:srgbClr val="FFC000"/>
                </a:solidFill>
              </a:rPr>
              <a:t>3</a:t>
            </a:r>
            <a:r>
              <a:rPr lang="ru-RU" sz="3200" dirty="0" smtClean="0">
                <a:solidFill>
                  <a:srgbClr val="FFC000"/>
                </a:solidFill>
              </a:rPr>
              <a:t>.</a:t>
            </a:r>
            <a:r>
              <a:rPr lang="ru-RU" sz="3200" dirty="0">
                <a:solidFill>
                  <a:prstClr val="white"/>
                </a:solidFill>
              </a:rPr>
              <a:t/>
            </a:r>
            <a:br>
              <a:rPr lang="ru-RU" sz="3200" dirty="0">
                <a:solidFill>
                  <a:prstClr val="white"/>
                </a:solidFill>
              </a:rPr>
            </a:br>
            <a:r>
              <a:rPr lang="ru-RU" sz="2800" dirty="0">
                <a:solidFill>
                  <a:srgbClr val="FFC000"/>
                </a:solidFill>
              </a:rPr>
              <a:t>Памятка: анализ деятельности исторической личности (алгоритм</a:t>
            </a:r>
            <a:r>
              <a:rPr lang="ru-RU" sz="2800" dirty="0" smtClean="0">
                <a:solidFill>
                  <a:srgbClr val="FFC000"/>
                </a:solidFill>
              </a:rPr>
              <a:t>).</a:t>
            </a:r>
            <a:endParaRPr lang="ru-RU" sz="2800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396" y="1445221"/>
            <a:ext cx="855491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1. Раскройте исторические условия и влияние общественной среды, в которой формировались взгляды исторической личности:</a:t>
            </a:r>
          </a:p>
          <a:p>
            <a:r>
              <a:rPr lang="ru-RU" dirty="0" smtClean="0"/>
              <a:t>1) </a:t>
            </a:r>
            <a:r>
              <a:rPr lang="ru-RU" dirty="0"/>
              <a:t>И</a:t>
            </a:r>
            <a:r>
              <a:rPr lang="ru-RU" dirty="0" smtClean="0"/>
              <a:t>сторическая обстановка; 2)ближайшее окружение 3) путь </a:t>
            </a:r>
            <a:r>
              <a:rPr lang="ru-RU" dirty="0"/>
              <a:t>формирования </a:t>
            </a:r>
            <a:r>
              <a:rPr lang="ru-RU" dirty="0" smtClean="0"/>
              <a:t>личности; 4)основные </a:t>
            </a:r>
            <a:r>
              <a:rPr lang="ru-RU" dirty="0"/>
              <a:t>черты характера, представление о морали, </a:t>
            </a:r>
            <a:r>
              <a:rPr lang="ru-RU" dirty="0" smtClean="0"/>
              <a:t>5) </a:t>
            </a:r>
            <a:r>
              <a:rPr lang="ru-RU" dirty="0"/>
              <a:t>направленность деятельности.</a:t>
            </a:r>
          </a:p>
          <a:p>
            <a:r>
              <a:rPr lang="ru-RU" dirty="0"/>
              <a:t>2. Определите, с чем была связана его деятельность, интересы, какого социального слоя он выражал; его единомышленники.</a:t>
            </a:r>
          </a:p>
          <a:p>
            <a:r>
              <a:rPr lang="ru-RU" dirty="0"/>
              <a:t>3. Определите, какие качества личности (интеллектуальные, нравственные, волевые) помогли или препятствовали достижению его целей, решению исторических задач, объективно стоящих перед страной и народом.</a:t>
            </a:r>
          </a:p>
          <a:p>
            <a:r>
              <a:rPr lang="ru-RU" dirty="0"/>
              <a:t>4. Оцените средства, используемые данным деятелем для достижения поставленных целей.</a:t>
            </a:r>
          </a:p>
          <a:p>
            <a:r>
              <a:rPr lang="ru-RU" dirty="0"/>
              <a:t>5. Определите, каких результатов он достиг в своей деятельности.</a:t>
            </a:r>
          </a:p>
          <a:p>
            <a:r>
              <a:rPr lang="ru-RU" dirty="0"/>
              <a:t>6. Оцените его роль в истории:</a:t>
            </a:r>
          </a:p>
          <a:p>
            <a:r>
              <a:rPr lang="ru-RU" dirty="0" smtClean="0"/>
              <a:t>1)по </a:t>
            </a:r>
            <a:r>
              <a:rPr lang="ru-RU" dirty="0"/>
              <a:t>результатам его </a:t>
            </a:r>
            <a:r>
              <a:rPr lang="ru-RU" dirty="0" smtClean="0"/>
              <a:t>деятельности; 2)по </a:t>
            </a:r>
            <a:r>
              <a:rPr lang="ru-RU" dirty="0"/>
              <a:t>значимости этой личности для страны, </a:t>
            </a:r>
            <a:r>
              <a:rPr lang="ru-RU" dirty="0" smtClean="0"/>
              <a:t>народа; 3)по </a:t>
            </a:r>
            <a:r>
              <a:rPr lang="ru-RU" dirty="0"/>
              <a:t>воздействию его личного примера на других людей, на новые поколения.</a:t>
            </a:r>
          </a:p>
          <a:p>
            <a:r>
              <a:rPr lang="ru-RU" dirty="0"/>
              <a:t>7. Раскройте причины успеха или неуспеха этого исторического деятеля. Выразите своё отношение к нему: нравственная оценка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8224" y="6453336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11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4117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332656"/>
            <a:ext cx="8879979" cy="2209800"/>
          </a:xfrm>
        </p:spPr>
        <p:txBody>
          <a:bodyPr>
            <a:normAutofit/>
          </a:bodyPr>
          <a:lstStyle/>
          <a:p>
            <a:pPr lvl="0" algn="ctr">
              <a:spcBef>
                <a:spcPts val="0"/>
              </a:spcBef>
            </a:pPr>
            <a:r>
              <a:rPr lang="ru-RU" sz="6000" dirty="0" smtClean="0">
                <a:solidFill>
                  <a:prstClr val="white"/>
                </a:solidFill>
                <a:effectLst/>
              </a:rPr>
              <a:t> </a:t>
            </a:r>
            <a:r>
              <a:rPr lang="ru-RU" sz="4400" dirty="0">
                <a:solidFill>
                  <a:srgbClr val="FFC000"/>
                </a:solidFill>
                <a:effectLst/>
              </a:rPr>
              <a:t/>
            </a:r>
            <a:br>
              <a:rPr lang="ru-RU" sz="4400" dirty="0">
                <a:solidFill>
                  <a:srgbClr val="FFC000"/>
                </a:solidFill>
                <a:effectLst/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212976"/>
            <a:ext cx="8370306" cy="2520280"/>
          </a:xfrm>
        </p:spPr>
        <p:txBody>
          <a:bodyPr>
            <a:noAutofit/>
          </a:bodyPr>
          <a:lstStyle/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r>
              <a:rPr lang="ru-RU" sz="4000" dirty="0" smtClean="0">
                <a:solidFill>
                  <a:srgbClr val="FEB80A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   </a:t>
            </a:r>
          </a:p>
          <a:p>
            <a:r>
              <a:rPr lang="ru-RU" sz="4000" dirty="0" smtClean="0"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3" y="2636912"/>
            <a:ext cx="906087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dirty="0"/>
          </a:p>
          <a:p>
            <a:pPr algn="ctr"/>
            <a:r>
              <a:rPr lang="ru-RU" sz="3200" dirty="0" smtClean="0"/>
              <a:t> 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31129" y="246442"/>
            <a:ext cx="4572000" cy="65556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Приложение 4</a:t>
            </a:r>
            <a:r>
              <a:rPr lang="ru-RU" dirty="0" smtClean="0"/>
              <a:t>. Приглашение.</a:t>
            </a:r>
            <a:endParaRPr lang="ru-RU" dirty="0"/>
          </a:p>
          <a:p>
            <a:r>
              <a:rPr lang="ru-RU" sz="2000" dirty="0">
                <a:solidFill>
                  <a:srgbClr val="FFC000"/>
                </a:solidFill>
              </a:rPr>
              <a:t>      </a:t>
            </a:r>
            <a:r>
              <a:rPr lang="ru-RU" sz="2000" dirty="0" smtClean="0">
                <a:solidFill>
                  <a:srgbClr val="FFC000"/>
                </a:solidFill>
              </a:rPr>
              <a:t>                    </a:t>
            </a:r>
            <a:r>
              <a:rPr lang="ru-RU" sz="2000" dirty="0">
                <a:solidFill>
                  <a:srgbClr val="FFC000"/>
                </a:solidFill>
              </a:rPr>
              <a:t>Уважаемый    </a:t>
            </a:r>
          </a:p>
          <a:p>
            <a:pPr algn="ctr"/>
            <a:r>
              <a:rPr lang="ru-RU" sz="2000" dirty="0" smtClean="0">
                <a:solidFill>
                  <a:srgbClr val="FFC000"/>
                </a:solidFill>
              </a:rPr>
              <a:t>О. Андрей</a:t>
            </a:r>
          </a:p>
          <a:p>
            <a:pPr algn="ctr"/>
            <a:r>
              <a:rPr lang="ru-RU" sz="2000" dirty="0" smtClean="0">
                <a:solidFill>
                  <a:srgbClr val="FFC000"/>
                </a:solidFill>
              </a:rPr>
              <a:t>Завьялов</a:t>
            </a:r>
          </a:p>
          <a:p>
            <a:pPr algn="ctr"/>
            <a:r>
              <a:rPr lang="ru-RU" dirty="0" smtClean="0"/>
              <a:t>___________________________ </a:t>
            </a:r>
          </a:p>
          <a:p>
            <a:pPr algn="ctr"/>
            <a:r>
              <a:rPr lang="ru-RU" dirty="0" smtClean="0"/>
              <a:t>Приглашаем </a:t>
            </a:r>
            <a:r>
              <a:rPr lang="ru-RU" dirty="0"/>
              <a:t>Вас на  мероприятие, посвященное открытию проекта «Школьная летопись – назад в будущее» по разделу  </a:t>
            </a:r>
          </a:p>
          <a:p>
            <a:pPr algn="ctr"/>
            <a:r>
              <a:rPr lang="ru-RU" dirty="0"/>
              <a:t> Церковно-приходская школа, которое состоится 8 февраля 2018  года  в 14-00 часов по адресу:</a:t>
            </a:r>
          </a:p>
          <a:p>
            <a:pPr algn="ctr"/>
            <a:r>
              <a:rPr lang="ru-RU" dirty="0"/>
              <a:t> </a:t>
            </a:r>
            <a:r>
              <a:rPr lang="ru-RU" dirty="0" err="1"/>
              <a:t>Ялуторовский</a:t>
            </a:r>
            <a:r>
              <a:rPr lang="ru-RU" dirty="0"/>
              <a:t> район </a:t>
            </a:r>
            <a:r>
              <a:rPr lang="ru-RU" dirty="0" err="1"/>
              <a:t>д.Южная</a:t>
            </a:r>
            <a:r>
              <a:rPr lang="ru-RU" dirty="0"/>
              <a:t>, </a:t>
            </a:r>
            <a:r>
              <a:rPr lang="ru-RU" dirty="0" err="1"/>
              <a:t>ул.Береговая</a:t>
            </a:r>
            <a:r>
              <a:rPr lang="ru-RU" dirty="0"/>
              <a:t> 23, Филиал МАОУ «</a:t>
            </a:r>
            <a:r>
              <a:rPr lang="ru-RU" dirty="0" err="1"/>
              <a:t>Беркутская</a:t>
            </a:r>
            <a:r>
              <a:rPr lang="ru-RU" dirty="0"/>
              <a:t> СОШ» МАОУ «Южная СОШ</a:t>
            </a:r>
            <a:r>
              <a:rPr lang="ru-RU" dirty="0" smtClean="0"/>
              <a:t>».</a:t>
            </a:r>
            <a:endParaRPr lang="ru-RU" dirty="0"/>
          </a:p>
          <a:p>
            <a:pPr algn="ctr"/>
            <a:r>
              <a:rPr lang="ru-RU" dirty="0" smtClean="0"/>
              <a:t> </a:t>
            </a:r>
            <a:r>
              <a:rPr lang="ru-RU" dirty="0"/>
              <a:t>В программе:</a:t>
            </a:r>
          </a:p>
          <a:p>
            <a:r>
              <a:rPr lang="ru-RU" dirty="0"/>
              <a:t>1.Вручение заданий;</a:t>
            </a:r>
          </a:p>
          <a:p>
            <a:r>
              <a:rPr lang="ru-RU" dirty="0"/>
              <a:t>2.Посещение школьного музея «Истоки»</a:t>
            </a:r>
          </a:p>
          <a:p>
            <a:r>
              <a:rPr lang="ru-RU" dirty="0"/>
              <a:t>3.Ролевая игра «Деятельность священника Е.В. Ландышева».</a:t>
            </a:r>
          </a:p>
          <a:p>
            <a:r>
              <a:rPr lang="ru-RU" dirty="0"/>
              <a:t>  </a:t>
            </a:r>
            <a:r>
              <a:rPr lang="ru-RU" dirty="0" smtClean="0"/>
              <a:t>    </a:t>
            </a:r>
            <a:endParaRPr lang="ru-RU" dirty="0"/>
          </a:p>
          <a:p>
            <a:pPr algn="ctr"/>
            <a:r>
              <a:rPr lang="ru-RU" dirty="0"/>
              <a:t>С уважением учащиеся Филиала МАОУ «</a:t>
            </a:r>
            <a:r>
              <a:rPr lang="ru-RU" dirty="0" err="1"/>
              <a:t>Беркутская</a:t>
            </a:r>
            <a:r>
              <a:rPr lang="ru-RU" dirty="0"/>
              <a:t> СОШ» МАОУ «Южная СОШ».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12937"/>
            <a:ext cx="1876624" cy="2962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75" y="196913"/>
            <a:ext cx="1947388" cy="2978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092280" y="630932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571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332656"/>
            <a:ext cx="8879979" cy="2209800"/>
          </a:xfrm>
        </p:spPr>
        <p:txBody>
          <a:bodyPr>
            <a:normAutofit/>
          </a:bodyPr>
          <a:lstStyle/>
          <a:p>
            <a:pPr lvl="0" algn="ctr">
              <a:spcBef>
                <a:spcPts val="0"/>
              </a:spcBef>
            </a:pPr>
            <a:r>
              <a:rPr lang="ru-RU" sz="6000" dirty="0" smtClean="0">
                <a:solidFill>
                  <a:prstClr val="white"/>
                </a:solidFill>
                <a:effectLst/>
              </a:rPr>
              <a:t> </a:t>
            </a:r>
            <a:r>
              <a:rPr lang="ru-RU" sz="4400" dirty="0">
                <a:solidFill>
                  <a:srgbClr val="FFC000"/>
                </a:solidFill>
                <a:effectLst/>
              </a:rPr>
              <a:t/>
            </a:r>
            <a:br>
              <a:rPr lang="ru-RU" sz="4400" dirty="0">
                <a:solidFill>
                  <a:srgbClr val="FFC000"/>
                </a:solidFill>
                <a:effectLst/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212976"/>
            <a:ext cx="8370306" cy="2520280"/>
          </a:xfrm>
        </p:spPr>
        <p:txBody>
          <a:bodyPr>
            <a:noAutofit/>
          </a:bodyPr>
          <a:lstStyle/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r>
              <a:rPr lang="ru-RU" sz="4000" dirty="0" smtClean="0">
                <a:solidFill>
                  <a:srgbClr val="FEB80A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   </a:t>
            </a:r>
          </a:p>
          <a:p>
            <a:r>
              <a:rPr lang="ru-RU" sz="4000" dirty="0" smtClean="0"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3" y="2636912"/>
            <a:ext cx="906087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dirty="0"/>
          </a:p>
          <a:p>
            <a:pPr algn="ctr"/>
            <a:r>
              <a:rPr lang="ru-RU" sz="3200" dirty="0" smtClean="0"/>
              <a:t> 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43705" y="196913"/>
            <a:ext cx="4572000" cy="65556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</a:t>
            </a:r>
            <a:r>
              <a:rPr lang="ru-RU" dirty="0"/>
              <a:t>Приложение 5</a:t>
            </a:r>
            <a:r>
              <a:rPr lang="ru-RU" dirty="0" smtClean="0"/>
              <a:t>. </a:t>
            </a:r>
            <a:r>
              <a:rPr lang="ru-RU" dirty="0"/>
              <a:t>Приглашение.</a:t>
            </a:r>
          </a:p>
          <a:p>
            <a:r>
              <a:rPr lang="ru-RU" sz="2000" dirty="0">
                <a:solidFill>
                  <a:srgbClr val="FFC000"/>
                </a:solidFill>
              </a:rPr>
              <a:t>      </a:t>
            </a:r>
            <a:r>
              <a:rPr lang="ru-RU" sz="2000" dirty="0" smtClean="0">
                <a:solidFill>
                  <a:srgbClr val="FFC000"/>
                </a:solidFill>
              </a:rPr>
              <a:t>                    </a:t>
            </a:r>
            <a:r>
              <a:rPr lang="ru-RU" sz="2000" dirty="0">
                <a:solidFill>
                  <a:srgbClr val="FFC000"/>
                </a:solidFill>
              </a:rPr>
              <a:t>Уважаемый    </a:t>
            </a:r>
          </a:p>
          <a:p>
            <a:r>
              <a:rPr lang="ru-RU" sz="2000" dirty="0">
                <a:solidFill>
                  <a:srgbClr val="FFC000"/>
                </a:solidFill>
              </a:rPr>
              <a:t>                  Павел </a:t>
            </a:r>
            <a:r>
              <a:rPr lang="ru-RU" sz="2000" dirty="0" err="1">
                <a:solidFill>
                  <a:srgbClr val="FFC000"/>
                </a:solidFill>
              </a:rPr>
              <a:t>Калистратович</a:t>
            </a:r>
            <a:r>
              <a:rPr lang="ru-RU" sz="2000" dirty="0">
                <a:solidFill>
                  <a:srgbClr val="FFC000"/>
                </a:solidFill>
              </a:rPr>
              <a:t>!</a:t>
            </a:r>
          </a:p>
          <a:p>
            <a:r>
              <a:rPr lang="ru-RU" sz="2000" dirty="0">
                <a:solidFill>
                  <a:srgbClr val="FFC000"/>
                </a:solidFill>
              </a:rPr>
              <a:t>                        Белоглазов</a:t>
            </a:r>
          </a:p>
          <a:p>
            <a:pPr algn="ctr"/>
            <a:r>
              <a:rPr lang="ru-RU" dirty="0"/>
              <a:t>___________________________ </a:t>
            </a:r>
          </a:p>
          <a:p>
            <a:pPr algn="ctr"/>
            <a:r>
              <a:rPr lang="ru-RU" dirty="0"/>
              <a:t>Приглашаем Вас на  мероприятие, посвященное открытию проекта «Школьная летопись – назад в будущее» по разделу  </a:t>
            </a:r>
          </a:p>
          <a:p>
            <a:pPr algn="ctr"/>
            <a:r>
              <a:rPr lang="ru-RU" dirty="0"/>
              <a:t> Церковно-приходская школа, которое состоится 8 февраля 2018  года  в 14-00 часов по адресу:</a:t>
            </a:r>
          </a:p>
          <a:p>
            <a:pPr algn="ctr"/>
            <a:r>
              <a:rPr lang="ru-RU" dirty="0"/>
              <a:t> </a:t>
            </a:r>
            <a:r>
              <a:rPr lang="ru-RU" dirty="0" err="1"/>
              <a:t>Ялуторовский</a:t>
            </a:r>
            <a:r>
              <a:rPr lang="ru-RU" dirty="0"/>
              <a:t> район </a:t>
            </a:r>
            <a:r>
              <a:rPr lang="ru-RU" dirty="0" err="1"/>
              <a:t>д.Южная</a:t>
            </a:r>
            <a:r>
              <a:rPr lang="ru-RU" dirty="0"/>
              <a:t>, </a:t>
            </a:r>
            <a:r>
              <a:rPr lang="ru-RU" dirty="0" err="1"/>
              <a:t>ул.Береговая</a:t>
            </a:r>
            <a:r>
              <a:rPr lang="ru-RU" dirty="0"/>
              <a:t> 23, Филиал МАОУ «</a:t>
            </a:r>
            <a:r>
              <a:rPr lang="ru-RU" dirty="0" err="1"/>
              <a:t>Беркутская</a:t>
            </a:r>
            <a:r>
              <a:rPr lang="ru-RU" dirty="0"/>
              <a:t> СОШ» МАОУ «Южная СОШ</a:t>
            </a:r>
            <a:r>
              <a:rPr lang="ru-RU" dirty="0" smtClean="0"/>
              <a:t>».</a:t>
            </a:r>
            <a:endParaRPr lang="ru-RU" dirty="0"/>
          </a:p>
          <a:p>
            <a:pPr algn="ctr"/>
            <a:r>
              <a:rPr lang="ru-RU" dirty="0" smtClean="0"/>
              <a:t> </a:t>
            </a:r>
            <a:r>
              <a:rPr lang="ru-RU" dirty="0"/>
              <a:t>В программе:</a:t>
            </a:r>
          </a:p>
          <a:p>
            <a:r>
              <a:rPr lang="ru-RU" dirty="0"/>
              <a:t>1.Вручение заданий;</a:t>
            </a:r>
          </a:p>
          <a:p>
            <a:r>
              <a:rPr lang="ru-RU" dirty="0"/>
              <a:t>2.Посещение школьного музея «Истоки»</a:t>
            </a:r>
          </a:p>
          <a:p>
            <a:r>
              <a:rPr lang="ru-RU" dirty="0"/>
              <a:t>3.Ролевая игра «Деятельность священника Е.В. Ландышева».</a:t>
            </a:r>
          </a:p>
          <a:p>
            <a:r>
              <a:rPr lang="ru-RU" dirty="0"/>
              <a:t>  </a:t>
            </a:r>
            <a:r>
              <a:rPr lang="ru-RU" dirty="0" smtClean="0"/>
              <a:t>    </a:t>
            </a:r>
            <a:endParaRPr lang="ru-RU" dirty="0"/>
          </a:p>
          <a:p>
            <a:pPr algn="ctr"/>
            <a:r>
              <a:rPr lang="ru-RU" dirty="0"/>
              <a:t>С уважением учащиеся Филиала МАОУ «</a:t>
            </a:r>
            <a:r>
              <a:rPr lang="ru-RU" dirty="0" err="1"/>
              <a:t>Беркутская</a:t>
            </a:r>
            <a:r>
              <a:rPr lang="ru-RU" dirty="0"/>
              <a:t> СОШ» МАОУ «Южная СОШ».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12937"/>
            <a:ext cx="1876624" cy="2962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75" y="196913"/>
            <a:ext cx="1947388" cy="2978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15705" y="6381328"/>
            <a:ext cx="780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469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88640"/>
            <a:ext cx="8856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C00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Приложение 6. </a:t>
            </a:r>
            <a:r>
              <a:rPr lang="ru-RU" sz="3600" dirty="0" smtClean="0">
                <a:solidFill>
                  <a:srgbClr val="FFC00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Участники ролевой игры.</a:t>
            </a:r>
            <a:endParaRPr lang="ru-RU" altLang="ru-RU" sz="2800" dirty="0">
              <a:solidFill>
                <a:srgbClr val="FFC000"/>
              </a:solidFill>
            </a:endParaRPr>
          </a:p>
        </p:txBody>
      </p:sp>
      <p:pic>
        <p:nvPicPr>
          <p:cNvPr id="3" name="Picture 2" descr="C:\Users\User\Desktop\Школьная летопись 2017-18гг\Сценарий Деятельность Е.Ландышева. Павлова Е.Н\DSCN53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31" y="980728"/>
            <a:ext cx="7008779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0" y="623731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517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2"/>
            <a:ext cx="8879979" cy="2209800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</a:pPr>
            <a:r>
              <a:rPr lang="ru-RU" sz="3600" dirty="0">
                <a:solidFill>
                  <a:srgbClr val="FFC000"/>
                </a:solidFill>
                <a:effectLst/>
              </a:rPr>
              <a:t>Приложение 7. </a:t>
            </a:r>
            <a:r>
              <a:rPr lang="ru-RU" sz="3600" dirty="0" smtClean="0">
                <a:solidFill>
                  <a:srgbClr val="FFC000"/>
                </a:solidFill>
                <a:effectLst/>
              </a:rPr>
              <a:t/>
            </a:r>
            <a:br>
              <a:rPr lang="ru-RU" sz="3600" dirty="0" smtClean="0">
                <a:solidFill>
                  <a:srgbClr val="FFC000"/>
                </a:solidFill>
                <a:effectLst/>
              </a:rPr>
            </a:br>
            <a:r>
              <a:rPr lang="ru-RU" sz="3600" dirty="0" smtClean="0">
                <a:solidFill>
                  <a:prstClr val="white"/>
                </a:solidFill>
                <a:effectLst/>
              </a:rPr>
              <a:t>Статья </a:t>
            </a:r>
            <a:r>
              <a:rPr lang="ru-RU" sz="3600" dirty="0">
                <a:solidFill>
                  <a:prstClr val="white"/>
                </a:solidFill>
                <a:effectLst/>
              </a:rPr>
              <a:t>В. Н. Усовой «Южной школе – 110 лет» из газеты </a:t>
            </a:r>
            <a:r>
              <a:rPr lang="ru-RU" sz="3600" dirty="0" err="1">
                <a:solidFill>
                  <a:prstClr val="white"/>
                </a:solidFill>
                <a:effectLst/>
              </a:rPr>
              <a:t>Ялуторовский</a:t>
            </a:r>
            <a:r>
              <a:rPr lang="ru-RU" sz="3600" dirty="0">
                <a:solidFill>
                  <a:prstClr val="white"/>
                </a:solidFill>
                <a:effectLst/>
              </a:rPr>
              <a:t> купец </a:t>
            </a:r>
            <a:r>
              <a:rPr lang="ru-RU" sz="4400" dirty="0">
                <a:solidFill>
                  <a:srgbClr val="FFC000"/>
                </a:solidFill>
                <a:effectLst/>
              </a:rPr>
              <a:t/>
            </a:r>
            <a:br>
              <a:rPr lang="ru-RU" sz="4400" dirty="0">
                <a:solidFill>
                  <a:srgbClr val="FFC000"/>
                </a:solidFill>
                <a:effectLst/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212976"/>
            <a:ext cx="8370306" cy="2520280"/>
          </a:xfrm>
        </p:spPr>
        <p:txBody>
          <a:bodyPr>
            <a:noAutofit/>
          </a:bodyPr>
          <a:lstStyle/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r>
              <a:rPr lang="ru-RU" sz="4000" dirty="0" smtClean="0">
                <a:solidFill>
                  <a:srgbClr val="FEB80A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   </a:t>
            </a:r>
          </a:p>
          <a:p>
            <a:r>
              <a:rPr lang="ru-RU" sz="4000" dirty="0" smtClean="0"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</a:t>
            </a:r>
            <a:endParaRPr lang="ru-RU" sz="3600" dirty="0"/>
          </a:p>
        </p:txBody>
      </p:sp>
      <p:pic>
        <p:nvPicPr>
          <p:cNvPr id="5122" name="Picture 2" descr="C:\Users\User\Desktop\Школьная летопись 2017-18гг\Е.Ландышев\20180422_1256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844824"/>
            <a:ext cx="3168352" cy="501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44208" y="634997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439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8125"/>
            <a:ext cx="8280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800" dirty="0" smtClean="0">
                <a:solidFill>
                  <a:srgbClr val="FFC000"/>
                </a:solidFill>
              </a:rPr>
              <a:t>Приложение 8.</a:t>
            </a:r>
          </a:p>
          <a:p>
            <a:pPr algn="ctr"/>
            <a:r>
              <a:rPr lang="ru-RU" altLang="ru-RU" sz="2800" dirty="0" smtClean="0">
                <a:solidFill>
                  <a:srgbClr val="FFC000"/>
                </a:solidFill>
              </a:rPr>
              <a:t>Примерно так могло выглядеть внутреннее помещение церковно-приходской школы</a:t>
            </a:r>
            <a:endParaRPr lang="ru-RU" altLang="ru-RU" sz="2800" dirty="0">
              <a:solidFill>
                <a:srgbClr val="FFC000"/>
              </a:solidFill>
            </a:endParaRPr>
          </a:p>
        </p:txBody>
      </p:sp>
      <p:pic>
        <p:nvPicPr>
          <p:cNvPr id="3074" name="Picture 2" descr="I:\школа\selskaya-shkola-konets-19-nachalo-20-vek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33120"/>
            <a:ext cx="7704856" cy="498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67944" y="6414187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060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332656"/>
            <a:ext cx="8879979" cy="22098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6000" dirty="0" smtClean="0">
                <a:solidFill>
                  <a:prstClr val="white"/>
                </a:solidFill>
                <a:effectLst/>
              </a:rPr>
              <a:t> </a:t>
            </a:r>
            <a:r>
              <a:rPr lang="ru-RU" sz="4400" dirty="0">
                <a:solidFill>
                  <a:srgbClr val="FFC000"/>
                </a:solidFill>
                <a:effectLst/>
              </a:rPr>
              <a:t/>
            </a:r>
            <a:br>
              <a:rPr lang="ru-RU" sz="4400" dirty="0">
                <a:solidFill>
                  <a:srgbClr val="FFC000"/>
                </a:solidFill>
                <a:effectLst/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212976"/>
            <a:ext cx="8370306" cy="2520280"/>
          </a:xfrm>
        </p:spPr>
        <p:txBody>
          <a:bodyPr>
            <a:noAutofit/>
          </a:bodyPr>
          <a:lstStyle/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r>
              <a:rPr lang="ru-RU" sz="4000" dirty="0" smtClean="0">
                <a:solidFill>
                  <a:srgbClr val="FEB80A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   </a:t>
            </a:r>
          </a:p>
          <a:p>
            <a:r>
              <a:rPr lang="ru-RU" sz="4000" dirty="0" smtClean="0"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48193" y="332656"/>
            <a:ext cx="86409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FFC000"/>
                </a:solidFill>
              </a:rPr>
              <a:t>Приложение </a:t>
            </a:r>
            <a:r>
              <a:rPr lang="ru-RU" sz="2800" dirty="0" smtClean="0">
                <a:solidFill>
                  <a:srgbClr val="FFC000"/>
                </a:solidFill>
              </a:rPr>
              <a:t>9.</a:t>
            </a:r>
          </a:p>
          <a:p>
            <a:endParaRPr lang="ru-RU" sz="2800" dirty="0" smtClean="0"/>
          </a:p>
          <a:p>
            <a:r>
              <a:rPr lang="ru-RU" sz="2800" dirty="0" smtClean="0"/>
              <a:t>В книге «Православие на </a:t>
            </a:r>
            <a:r>
              <a:rPr lang="ru-RU" sz="2800" dirty="0" err="1" smtClean="0"/>
              <a:t>Ялуторовской</a:t>
            </a:r>
            <a:r>
              <a:rPr lang="ru-RU" sz="2800" dirty="0" smtClean="0"/>
              <a:t> земле» напечатаны сведения из </a:t>
            </a:r>
          </a:p>
          <a:p>
            <a:r>
              <a:rPr lang="ru-RU" sz="2800" dirty="0" smtClean="0"/>
              <a:t>«Епархиальных новостей», </a:t>
            </a:r>
          </a:p>
          <a:p>
            <a:r>
              <a:rPr lang="ru-RU" sz="2800" dirty="0" smtClean="0"/>
              <a:t>где можно встретить </a:t>
            </a:r>
          </a:p>
          <a:p>
            <a:r>
              <a:rPr lang="ru-RU" sz="2800" dirty="0" smtClean="0"/>
              <a:t>упоминания о Е.В. Ландышеве.</a:t>
            </a:r>
          </a:p>
          <a:p>
            <a:r>
              <a:rPr lang="ru-RU" sz="2800" dirty="0" smtClean="0"/>
              <a:t> Сохранившиеся воспоминания</a:t>
            </a:r>
          </a:p>
          <a:p>
            <a:r>
              <a:rPr lang="ru-RU" sz="2800" dirty="0" smtClean="0"/>
              <a:t>о нем противоречивые.  </a:t>
            </a:r>
            <a:endParaRPr lang="ru-RU" sz="2800" dirty="0"/>
          </a:p>
        </p:txBody>
      </p:sp>
      <p:pic>
        <p:nvPicPr>
          <p:cNvPr id="4098" name="Picture 2" descr="C:\Users\User\Desktop\Школьная летопись 2017-18гг\Е.Ландышев\20180422_1257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5" y="1844824"/>
            <a:ext cx="3348298" cy="4880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83968" y="630932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1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356238" cy="1967879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</a:pPr>
            <a:r>
              <a:rPr lang="ru-RU" sz="3600" dirty="0" smtClean="0">
                <a:solidFill>
                  <a:srgbClr val="FFC000"/>
                </a:solidFill>
                <a:effectLst/>
              </a:rPr>
              <a:t/>
            </a:r>
            <a:br>
              <a:rPr lang="ru-RU" sz="3600" dirty="0" smtClean="0">
                <a:solidFill>
                  <a:srgbClr val="FFC000"/>
                </a:solidFill>
                <a:effectLst/>
              </a:rPr>
            </a:br>
            <a:r>
              <a:rPr lang="ru-RU" sz="3600" dirty="0">
                <a:solidFill>
                  <a:srgbClr val="FFC000"/>
                </a:solidFill>
                <a:effectLst/>
              </a:rPr>
              <a:t/>
            </a:r>
            <a:br>
              <a:rPr lang="ru-RU" sz="3600" dirty="0">
                <a:solidFill>
                  <a:srgbClr val="FFC000"/>
                </a:solidFill>
                <a:effectLst/>
              </a:rPr>
            </a:br>
            <a:r>
              <a:rPr lang="ru-RU" sz="3600" dirty="0" smtClean="0">
                <a:solidFill>
                  <a:srgbClr val="FFC000"/>
                </a:solidFill>
                <a:effectLst/>
              </a:rPr>
              <a:t/>
            </a:r>
            <a:br>
              <a:rPr lang="ru-RU" sz="3600" dirty="0" smtClean="0">
                <a:solidFill>
                  <a:srgbClr val="FFC000"/>
                </a:solidFill>
                <a:effectLst/>
              </a:rPr>
            </a:br>
            <a:r>
              <a:rPr lang="ru-RU" sz="3600" dirty="0">
                <a:solidFill>
                  <a:srgbClr val="FFC000"/>
                </a:solidFill>
                <a:effectLst/>
              </a:rPr>
              <a:t/>
            </a:r>
            <a:br>
              <a:rPr lang="ru-RU" sz="3600" dirty="0">
                <a:solidFill>
                  <a:srgbClr val="FFC000"/>
                </a:solidFill>
                <a:effectLst/>
              </a:rPr>
            </a:br>
            <a:r>
              <a:rPr lang="ru-RU" sz="3600" dirty="0">
                <a:solidFill>
                  <a:srgbClr val="FFC000"/>
                </a:solidFill>
                <a:effectLst/>
              </a:rPr>
              <a:t>Приложение 10. </a:t>
            </a:r>
            <a:r>
              <a:rPr lang="ru-RU" sz="3600" dirty="0" smtClean="0">
                <a:solidFill>
                  <a:srgbClr val="FFC000"/>
                </a:solidFill>
                <a:effectLst/>
              </a:rPr>
              <a:t/>
            </a:r>
            <a:br>
              <a:rPr lang="ru-RU" sz="3600" dirty="0" smtClean="0">
                <a:solidFill>
                  <a:srgbClr val="FFC000"/>
                </a:solidFill>
                <a:effectLst/>
              </a:rPr>
            </a:br>
            <a:r>
              <a:rPr lang="ru-RU" sz="3600" dirty="0" smtClean="0">
                <a:solidFill>
                  <a:srgbClr val="FFC000"/>
                </a:solidFill>
                <a:effectLst/>
              </a:rPr>
              <a:t>Из </a:t>
            </a:r>
            <a:r>
              <a:rPr lang="ru-RU" sz="3600" dirty="0">
                <a:solidFill>
                  <a:srgbClr val="FFC000"/>
                </a:solidFill>
                <a:effectLst/>
              </a:rPr>
              <a:t>газеты « Тобольские епархиальные ведомости» 1882год</a:t>
            </a:r>
            <a:br>
              <a:rPr lang="ru-RU" sz="3600" dirty="0">
                <a:solidFill>
                  <a:srgbClr val="FFC000"/>
                </a:solidFill>
                <a:effectLst/>
              </a:rPr>
            </a:br>
            <a:r>
              <a:rPr lang="ru-RU" sz="2800" dirty="0" smtClean="0">
                <a:solidFill>
                  <a:prstClr val="white"/>
                </a:solidFill>
                <a:effectLst/>
              </a:rPr>
              <a:t>  </a:t>
            </a:r>
            <a:br>
              <a:rPr lang="ru-RU" sz="2800" dirty="0" smtClean="0">
                <a:solidFill>
                  <a:prstClr val="white"/>
                </a:solidFill>
                <a:effectLst/>
              </a:rPr>
            </a:br>
            <a:endParaRPr lang="ru-RU" sz="2800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5589" y="1556792"/>
            <a:ext cx="8273613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«Труды </a:t>
            </a:r>
            <a:r>
              <a:rPr lang="ru-RU" sz="2800" dirty="0"/>
              <a:t>о. Евгения (Ландышева) пользуются популярностью известного миссионера. Он посвятил себя исследованиям в сфере народной медицины. </a:t>
            </a:r>
            <a:r>
              <a:rPr lang="ru-RU" sz="2800" dirty="0" smtClean="0"/>
              <a:t> </a:t>
            </a:r>
          </a:p>
          <a:p>
            <a:endParaRPr lang="ru-RU" sz="2800" dirty="0" smtClean="0"/>
          </a:p>
          <a:p>
            <a:r>
              <a:rPr lang="ru-RU" sz="2800" dirty="0" smtClean="0"/>
              <a:t>Миссионер-</a:t>
            </a:r>
            <a:r>
              <a:rPr lang="ru-RU" sz="2800" dirty="0"/>
              <a:t>«это  лицо, посылаемое религиозной организацией, церковью для пропаганды своих религиозных взглядов». </a:t>
            </a:r>
            <a:endParaRPr lang="ru-RU" sz="2800" dirty="0" smtClean="0"/>
          </a:p>
          <a:p>
            <a:endParaRPr lang="ru-RU" sz="2800" dirty="0"/>
          </a:p>
          <a:p>
            <a:r>
              <a:rPr lang="ru-RU" sz="2800" dirty="0" smtClean="0"/>
              <a:t> Воспоминания </a:t>
            </a:r>
            <a:r>
              <a:rPr lang="ru-RU" sz="2800" dirty="0" err="1"/>
              <a:t>Прудаева</a:t>
            </a:r>
            <a:r>
              <a:rPr lang="ru-RU" sz="2800" dirty="0"/>
              <a:t> </a:t>
            </a:r>
            <a:r>
              <a:rPr lang="ru-RU" sz="2800" dirty="0" smtClean="0"/>
              <a:t>А.П. жителя  деревни: </a:t>
            </a:r>
            <a:r>
              <a:rPr lang="ru-RU" sz="2800" dirty="0"/>
              <a:t>«Поп был очень строгим, чуть – что мог ударить линейкой».</a:t>
            </a:r>
          </a:p>
          <a:p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427984" y="636185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650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9487" y="836712"/>
            <a:ext cx="8356238" cy="1266122"/>
          </a:xfrm>
        </p:spPr>
        <p:txBody>
          <a:bodyPr>
            <a:noAutofit/>
          </a:bodyPr>
          <a:lstStyle/>
          <a:p>
            <a:pPr lvl="0" algn="ctr">
              <a:spcBef>
                <a:spcPts val="0"/>
              </a:spcBef>
            </a:pPr>
            <a:r>
              <a:rPr lang="ru-RU" sz="3200" dirty="0" smtClean="0">
                <a:solidFill>
                  <a:srgbClr val="FFC000"/>
                </a:solidFill>
                <a:effectLst/>
              </a:rPr>
              <a:t>Приложение 11.</a:t>
            </a:r>
            <a:br>
              <a:rPr lang="ru-RU" sz="3200" dirty="0" smtClean="0">
                <a:solidFill>
                  <a:srgbClr val="FFC000"/>
                </a:solidFill>
                <a:effectLst/>
              </a:rPr>
            </a:br>
            <a:r>
              <a:rPr lang="ru-RU" sz="3200" dirty="0" smtClean="0">
                <a:solidFill>
                  <a:srgbClr val="FFC000"/>
                </a:solidFill>
                <a:effectLst/>
              </a:rPr>
              <a:t>По </a:t>
            </a:r>
            <a:r>
              <a:rPr lang="ru-RU" sz="3200" dirty="0">
                <a:solidFill>
                  <a:srgbClr val="FFC000"/>
                </a:solidFill>
                <a:effectLst/>
              </a:rPr>
              <a:t>страницам «Тобольских епархиальных ведомостей» </a:t>
            </a:r>
            <a:r>
              <a:rPr lang="ru-RU" sz="3200" dirty="0" smtClean="0">
                <a:solidFill>
                  <a:srgbClr val="FFC000"/>
                </a:solidFill>
                <a:effectLst/>
              </a:rPr>
              <a:t>1888 </a:t>
            </a:r>
            <a:r>
              <a:rPr lang="ru-RU" sz="3200" dirty="0">
                <a:solidFill>
                  <a:srgbClr val="FFC000"/>
                </a:solidFill>
                <a:effectLst/>
              </a:rPr>
              <a:t>год</a:t>
            </a:r>
            <a:br>
              <a:rPr lang="ru-RU" sz="3200" dirty="0">
                <a:solidFill>
                  <a:srgbClr val="FFC000"/>
                </a:solidFill>
                <a:effectLst/>
              </a:rPr>
            </a:br>
            <a:r>
              <a:rPr lang="ru-RU" sz="3200" dirty="0">
                <a:solidFill>
                  <a:prstClr val="white"/>
                </a:solidFill>
                <a:effectLst/>
              </a:rPr>
              <a:t> </a:t>
            </a:r>
            <a:endParaRPr lang="ru-RU" sz="3200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6813" y="1718598"/>
            <a:ext cx="820891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    </a:t>
            </a:r>
            <a:r>
              <a:rPr lang="ru-RU" sz="3200" dirty="0" smtClean="0"/>
              <a:t>17.10.1888 </a:t>
            </a:r>
            <a:r>
              <a:rPr lang="ru-RU" sz="3200" dirty="0"/>
              <a:t>г. произошло крупное крушение </a:t>
            </a:r>
            <a:r>
              <a:rPr lang="ru-RU" sz="3200" dirty="0" smtClean="0"/>
              <a:t> поезда. </a:t>
            </a:r>
            <a:r>
              <a:rPr lang="ru-RU" sz="3200" dirty="0"/>
              <a:t>Государь Император и Государыня Императрица с Августейшими детьми чудесным образом не пострадали. По этому поводу во всех храмах прошли молебны. </a:t>
            </a:r>
            <a:endParaRPr lang="ru-RU" sz="3200" dirty="0" smtClean="0"/>
          </a:p>
          <a:p>
            <a:r>
              <a:rPr lang="ru-RU" sz="3200" dirty="0"/>
              <a:t> </a:t>
            </a:r>
            <a:r>
              <a:rPr lang="ru-RU" sz="3200" dirty="0" smtClean="0"/>
              <a:t>   В </a:t>
            </a:r>
            <a:r>
              <a:rPr lang="ru-RU" sz="3200" dirty="0"/>
              <a:t>заметке крестьянина Д. </a:t>
            </a:r>
            <a:r>
              <a:rPr lang="ru-RU" sz="3200" dirty="0" err="1"/>
              <a:t>Мясникова</a:t>
            </a:r>
            <a:r>
              <a:rPr lang="ru-RU" sz="3200" dirty="0"/>
              <a:t> говорится о том, как это происходило в селе Романовском </a:t>
            </a:r>
            <a:r>
              <a:rPr lang="ru-RU" sz="3200" dirty="0" err="1"/>
              <a:t>Ялуторовского</a:t>
            </a:r>
            <a:r>
              <a:rPr lang="ru-RU" sz="3200" dirty="0"/>
              <a:t> округа</a:t>
            </a:r>
            <a:r>
              <a:rPr lang="ru-RU" sz="3200" dirty="0" smtClean="0"/>
              <a:t>.</a:t>
            </a:r>
          </a:p>
          <a:p>
            <a:r>
              <a:rPr lang="ru-RU" sz="2400" dirty="0" smtClean="0"/>
              <a:t>  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139952" y="6322609"/>
            <a:ext cx="551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555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8356238" cy="1266122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</a:pPr>
            <a:r>
              <a:rPr lang="ru-RU" sz="2800" dirty="0">
                <a:solidFill>
                  <a:srgbClr val="FFC000"/>
                </a:solidFill>
                <a:effectLst/>
              </a:rPr>
              <a:t>По страницам «Тобольских епархиальных ведомостей» </a:t>
            </a:r>
            <a:r>
              <a:rPr lang="ru-RU" sz="2800" dirty="0" smtClean="0">
                <a:solidFill>
                  <a:srgbClr val="FFC000"/>
                </a:solidFill>
                <a:effectLst/>
              </a:rPr>
              <a:t>1888 год (продолжение)</a:t>
            </a:r>
            <a:r>
              <a:rPr lang="ru-RU" sz="2800" dirty="0">
                <a:solidFill>
                  <a:srgbClr val="FFC000"/>
                </a:solidFill>
                <a:effectLst/>
              </a:rPr>
              <a:t/>
            </a:r>
            <a:br>
              <a:rPr lang="ru-RU" sz="2800" dirty="0">
                <a:solidFill>
                  <a:srgbClr val="FFC000"/>
                </a:solidFill>
                <a:effectLst/>
              </a:rPr>
            </a:br>
            <a:r>
              <a:rPr lang="ru-RU" sz="2800" dirty="0">
                <a:solidFill>
                  <a:prstClr val="white"/>
                </a:solidFill>
                <a:effectLst/>
              </a:rPr>
              <a:t> </a:t>
            </a:r>
            <a:endParaRPr lang="ru-RU" sz="2800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934" y="2060848"/>
            <a:ext cx="8370306" cy="2520280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EB80A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512" y="908720"/>
            <a:ext cx="896448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 «</a:t>
            </a:r>
            <a:r>
              <a:rPr lang="ru-RU" sz="2400" dirty="0"/>
              <a:t>12 ноября сельский староста Ульянов, получив от местного священника Е. Ландышева распоряжение </a:t>
            </a:r>
            <a:r>
              <a:rPr lang="ru-RU" sz="2400" dirty="0" smtClean="0"/>
              <a:t>… </a:t>
            </a:r>
            <a:r>
              <a:rPr lang="ru-RU" sz="2400" dirty="0"/>
              <a:t>о имеющем быть молебствии за спасение жизни Царя, немедленно объехал все деревни прихода и объявил о </a:t>
            </a:r>
            <a:r>
              <a:rPr lang="ru-RU" sz="2400" dirty="0" smtClean="0"/>
              <a:t>случившемся.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Накануне священник наш, как законоучитель местной школы, весь день пробыл в ней и научил петь детей наизусть 20-й псалом. /…/ К участию в пении священник пригласил всех прихожан могущих петь и здесь же в школе вместе с детьми и псаломщиком разучил этот псалом. В день молебствия псалом был пропет в церкви очень стройно. /…/ По инициативе же священника около церкви и других домов селения были развешены и накуплены впервые в нашей жизни флаги. Местный священник Ландышев в память события 17 окт. Намерен открыть в селе внецерковные чтения на свои средства и силы, о дозволении чего уже просит Епархиальное Начальство</a:t>
            </a:r>
            <a:r>
              <a:rPr lang="ru-RU" sz="2400" dirty="0" smtClean="0"/>
              <a:t>».                                   </a:t>
            </a:r>
            <a:r>
              <a:rPr lang="ru-RU" sz="2400" dirty="0" smtClean="0"/>
              <a:t>20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6859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980728"/>
            <a:ext cx="5472608" cy="1679847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</a:pPr>
            <a:r>
              <a:rPr lang="ru-RU" sz="3600" dirty="0" smtClean="0">
                <a:solidFill>
                  <a:srgbClr val="FFC000"/>
                </a:solidFill>
                <a:effectLst/>
              </a:rPr>
              <a:t>Приложение 12.</a:t>
            </a:r>
            <a:br>
              <a:rPr lang="ru-RU" sz="3600" dirty="0" smtClean="0">
                <a:solidFill>
                  <a:srgbClr val="FFC000"/>
                </a:solidFill>
                <a:effectLst/>
              </a:rPr>
            </a:br>
            <a:r>
              <a:rPr lang="ru-RU" sz="3600" dirty="0" smtClean="0">
                <a:solidFill>
                  <a:srgbClr val="FFC000"/>
                </a:solidFill>
                <a:effectLst/>
              </a:rPr>
              <a:t>Книги </a:t>
            </a:r>
            <a:r>
              <a:rPr lang="ru-RU" sz="3600" dirty="0">
                <a:solidFill>
                  <a:srgbClr val="FFC000"/>
                </a:solidFill>
                <a:effectLst/>
              </a:rPr>
              <a:t>Романовской церкви за 1886 – 1887 г. г.</a:t>
            </a:r>
            <a:br>
              <a:rPr lang="ru-RU" sz="3600" dirty="0">
                <a:solidFill>
                  <a:srgbClr val="FFC000"/>
                </a:solidFill>
                <a:effectLst/>
              </a:rPr>
            </a:br>
            <a:r>
              <a:rPr lang="ru-RU" sz="3600" dirty="0">
                <a:solidFill>
                  <a:srgbClr val="FFC000"/>
                </a:solidFill>
                <a:effectLst/>
              </a:rPr>
              <a:t>1889 год</a:t>
            </a:r>
            <a:br>
              <a:rPr lang="ru-RU" sz="3600" dirty="0">
                <a:solidFill>
                  <a:srgbClr val="FFC000"/>
                </a:solidFill>
                <a:effectLst/>
              </a:rPr>
            </a:br>
            <a:r>
              <a:rPr lang="ru-RU" sz="2800" dirty="0">
                <a:solidFill>
                  <a:prstClr val="white"/>
                </a:solidFill>
                <a:effectLst/>
              </a:rPr>
              <a:t> </a:t>
            </a:r>
            <a:endParaRPr lang="ru-RU" sz="2800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934" y="2060848"/>
            <a:ext cx="8370306" cy="2520280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EB80A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528" y="3063138"/>
            <a:ext cx="84249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В «Путевых заметках по обозрению церквей» Владыка дал нелестную характеристику  Романовской </a:t>
            </a:r>
            <a:r>
              <a:rPr lang="ru-RU" sz="2800" dirty="0" smtClean="0"/>
              <a:t>церкви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(«очень плоха во всех отношениях, а внутри и очень грязна</a:t>
            </a:r>
            <a:r>
              <a:rPr lang="ru-RU" sz="2800" dirty="0" smtClean="0"/>
              <a:t>»)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и священнику о. Ландышеву («болезненный, большой любитель писать: себя восхвалять, а других охуждать</a:t>
            </a:r>
            <a:r>
              <a:rPr lang="ru-RU" sz="2800" dirty="0" smtClean="0"/>
              <a:t>»);</a:t>
            </a:r>
          </a:p>
          <a:p>
            <a:r>
              <a:rPr lang="ru-RU" sz="2800" dirty="0" smtClean="0"/>
              <a:t>  </a:t>
            </a:r>
            <a:endParaRPr lang="ru-RU" sz="2800" dirty="0"/>
          </a:p>
        </p:txBody>
      </p:sp>
      <p:pic>
        <p:nvPicPr>
          <p:cNvPr id="1026" name="Picture 2" descr="C:\Users\User\Desktop\деять учителя\Квест-игра История Романовской церкви\DSCN319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15715"/>
            <a:ext cx="3360373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83968" y="623731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382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185" y="188640"/>
            <a:ext cx="9023624" cy="1512168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</a:pPr>
            <a:r>
              <a:rPr lang="ru-RU" sz="3600" dirty="0">
                <a:solidFill>
                  <a:srgbClr val="FFC000"/>
                </a:solidFill>
                <a:effectLst/>
              </a:rPr>
              <a:t>Приложение </a:t>
            </a:r>
            <a:r>
              <a:rPr lang="ru-RU" sz="3600" dirty="0" smtClean="0">
                <a:solidFill>
                  <a:srgbClr val="FFC000"/>
                </a:solidFill>
                <a:effectLst/>
              </a:rPr>
              <a:t>13. </a:t>
            </a:r>
            <a:r>
              <a:rPr lang="ru-RU" sz="3600" dirty="0">
                <a:solidFill>
                  <a:prstClr val="white"/>
                </a:solidFill>
                <a:effectLst/>
              </a:rPr>
              <a:t/>
            </a:r>
            <a:br>
              <a:rPr lang="ru-RU" sz="3600" dirty="0">
                <a:solidFill>
                  <a:prstClr val="white"/>
                </a:solidFill>
                <a:effectLst/>
              </a:rPr>
            </a:br>
            <a:r>
              <a:rPr lang="ru-RU" sz="3100" dirty="0" smtClean="0">
                <a:solidFill>
                  <a:prstClr val="white"/>
                </a:solidFill>
                <a:effectLst/>
              </a:rPr>
              <a:t>Все участники дискуссии оценили деятельность </a:t>
            </a:r>
            <a:r>
              <a:rPr lang="ru-RU" sz="3100" dirty="0" err="1" smtClean="0">
                <a:solidFill>
                  <a:prstClr val="white"/>
                </a:solidFill>
                <a:effectLst/>
              </a:rPr>
              <a:t>о.Евгения</a:t>
            </a:r>
            <a:r>
              <a:rPr lang="ru-RU" sz="3100" dirty="0" smtClean="0">
                <a:solidFill>
                  <a:prstClr val="white"/>
                </a:solidFill>
                <a:effectLst/>
              </a:rPr>
              <a:t> Ландышева положительно. </a:t>
            </a:r>
            <a:endParaRPr lang="ru-RU" sz="3100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212976"/>
            <a:ext cx="8370306" cy="2520280"/>
          </a:xfrm>
        </p:spPr>
        <p:txBody>
          <a:bodyPr>
            <a:noAutofit/>
          </a:bodyPr>
          <a:lstStyle/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r>
              <a:rPr lang="ru-RU" sz="4000" dirty="0" smtClean="0">
                <a:solidFill>
                  <a:srgbClr val="FEB80A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   </a:t>
            </a:r>
          </a:p>
          <a:p>
            <a:r>
              <a:rPr lang="ru-RU" sz="4000" dirty="0" smtClean="0"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</a:t>
            </a:r>
            <a:endParaRPr lang="ru-RU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16833"/>
            <a:ext cx="6696744" cy="494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028384" y="645333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515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88640"/>
            <a:ext cx="8280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C00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Приложение 14.</a:t>
            </a:r>
          </a:p>
          <a:p>
            <a:pPr algn="ctr"/>
            <a:r>
              <a:rPr lang="ru-RU" altLang="ru-RU" sz="3200" dirty="0" smtClean="0"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Портрет Е.В. Ландышева в газете </a:t>
            </a:r>
            <a:r>
              <a:rPr lang="ru-RU" altLang="ru-RU" sz="3200" dirty="0" err="1" smtClean="0"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Ялуторовская</a:t>
            </a:r>
            <a:r>
              <a:rPr lang="ru-RU" altLang="ru-RU" sz="3200" dirty="0" smtClean="0"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жизнь №16 от 10.02.2018.</a:t>
            </a:r>
            <a:endParaRPr lang="ru-RU" altLang="ru-RU" sz="32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44824"/>
            <a:ext cx="8712968" cy="4901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51920" y="638132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146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88640"/>
            <a:ext cx="8280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C00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Приложение 14.</a:t>
            </a:r>
          </a:p>
          <a:p>
            <a:pPr algn="ctr"/>
            <a:r>
              <a:rPr lang="ru-RU" altLang="ru-RU" sz="3200" dirty="0" smtClean="0"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Портрет Е.В. Ландышева с семьей.</a:t>
            </a:r>
            <a:endParaRPr lang="ru-RU" alt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3851920" y="638132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24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55860"/>
            <a:ext cx="2808312" cy="49685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455860"/>
            <a:ext cx="3096344" cy="507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4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332656"/>
            <a:ext cx="8879979" cy="2209800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sz="6000" dirty="0" smtClean="0">
                <a:solidFill>
                  <a:prstClr val="white"/>
                </a:solidFill>
                <a:effectLst/>
              </a:rPr>
              <a:t> </a:t>
            </a:r>
            <a:r>
              <a:rPr lang="ru-RU" sz="4400" dirty="0">
                <a:solidFill>
                  <a:srgbClr val="FFC000"/>
                </a:solidFill>
                <a:effectLst/>
              </a:rPr>
              <a:t/>
            </a:r>
            <a:br>
              <a:rPr lang="ru-RU" sz="4400" dirty="0">
                <a:solidFill>
                  <a:srgbClr val="FFC000"/>
                </a:solidFill>
                <a:effectLst/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212976"/>
            <a:ext cx="8820472" cy="2520280"/>
          </a:xfrm>
        </p:spPr>
        <p:txBody>
          <a:bodyPr>
            <a:noAutofit/>
          </a:bodyPr>
          <a:lstStyle/>
          <a:p>
            <a:endParaRPr lang="ru-RU" sz="4000" dirty="0" smtClean="0">
              <a:solidFill>
                <a:srgbClr val="FEB80A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</a:endParaRPr>
          </a:p>
          <a:p>
            <a:r>
              <a:rPr lang="ru-RU" sz="4000" dirty="0" smtClean="0">
                <a:solidFill>
                  <a:srgbClr val="FEB80A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   </a:t>
            </a:r>
          </a:p>
          <a:p>
            <a:r>
              <a:rPr lang="ru-RU" sz="4000" dirty="0" smtClean="0"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 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76672"/>
            <a:ext cx="864096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C000"/>
                </a:solidFill>
              </a:rPr>
              <a:t>Приложение 15.</a:t>
            </a:r>
          </a:p>
          <a:p>
            <a:r>
              <a:rPr lang="ru-RU" sz="2800" dirty="0" smtClean="0"/>
              <a:t>Прочитаем </a:t>
            </a:r>
            <a:r>
              <a:rPr lang="ru-RU" sz="2800" dirty="0"/>
              <a:t>и </a:t>
            </a:r>
            <a:r>
              <a:rPr lang="ru-RU" sz="2800" dirty="0" smtClean="0"/>
              <a:t>запомним слова, </a:t>
            </a:r>
            <a:r>
              <a:rPr lang="ru-RU" sz="2800" dirty="0"/>
              <a:t>которые, </a:t>
            </a:r>
            <a:r>
              <a:rPr lang="ru-RU" sz="2800" dirty="0" smtClean="0"/>
              <a:t> раскрывают </a:t>
            </a:r>
            <a:r>
              <a:rPr lang="ru-RU" sz="2800" dirty="0"/>
              <a:t>самую </a:t>
            </a:r>
            <a:r>
              <a:rPr lang="ru-RU" sz="2800" dirty="0" smtClean="0"/>
              <a:t>суть деяний Е.В. Ландышева: </a:t>
            </a:r>
            <a:r>
              <a:rPr lang="ru-RU" sz="2800" dirty="0"/>
              <a:t>“</a:t>
            </a:r>
            <a:r>
              <a:rPr lang="ru-RU" sz="2800" dirty="0" err="1"/>
              <a:t>Будемъ</a:t>
            </a:r>
            <a:r>
              <a:rPr lang="ru-RU" sz="2800" dirty="0"/>
              <a:t> и мы, </a:t>
            </a:r>
            <a:r>
              <a:rPr lang="ru-RU" sz="2800" dirty="0" err="1"/>
              <a:t>уразумевъ</a:t>
            </a:r>
            <a:r>
              <a:rPr lang="ru-RU" sz="2800" dirty="0"/>
              <a:t> краткость нашей </a:t>
            </a:r>
            <a:r>
              <a:rPr lang="ru-RU" sz="2800" dirty="0" smtClean="0"/>
              <a:t>земной жизни </a:t>
            </a:r>
            <a:r>
              <a:rPr lang="ru-RU" sz="2800" dirty="0"/>
              <a:t>и суетность </a:t>
            </a:r>
            <a:r>
              <a:rPr lang="ru-RU" sz="2800" dirty="0" err="1"/>
              <a:t>всехъ</a:t>
            </a:r>
            <a:r>
              <a:rPr lang="ru-RU" sz="2800" dirty="0"/>
              <a:t> </a:t>
            </a:r>
            <a:r>
              <a:rPr lang="ru-RU" sz="2800" dirty="0" err="1"/>
              <a:t>земныхъ</a:t>
            </a:r>
            <a:r>
              <a:rPr lang="ru-RU" sz="2800" dirty="0"/>
              <a:t> приобретений и удовольствий, </a:t>
            </a:r>
            <a:r>
              <a:rPr lang="ru-RU" sz="2800" dirty="0" smtClean="0"/>
              <a:t>постоянно памятовать </a:t>
            </a:r>
            <a:r>
              <a:rPr lang="ru-RU" sz="2800" dirty="0"/>
              <a:t>о часе </a:t>
            </a:r>
            <a:r>
              <a:rPr lang="ru-RU" sz="2800" dirty="0" err="1"/>
              <a:t>смертномъ</a:t>
            </a:r>
            <a:r>
              <a:rPr lang="ru-RU" sz="2800" dirty="0"/>
              <a:t> и жить по </a:t>
            </a:r>
            <a:r>
              <a:rPr lang="ru-RU" sz="2800" dirty="0" err="1"/>
              <a:t>заповедямъ</a:t>
            </a:r>
            <a:r>
              <a:rPr lang="ru-RU" sz="2800" dirty="0"/>
              <a:t> </a:t>
            </a:r>
            <a:r>
              <a:rPr lang="ru-RU" sz="2800" dirty="0" err="1"/>
              <a:t>Божиимъ</a:t>
            </a:r>
            <a:r>
              <a:rPr lang="ru-RU" sz="2800" dirty="0"/>
              <a:t>. Не</a:t>
            </a:r>
          </a:p>
          <a:p>
            <a:r>
              <a:rPr lang="ru-RU" sz="2800" dirty="0" err="1"/>
              <a:t>будемъ</a:t>
            </a:r>
            <a:r>
              <a:rPr lang="ru-RU" sz="2800" dirty="0"/>
              <a:t> напрасно терять времени, воспользуемся им правильно, - в </a:t>
            </a:r>
            <a:r>
              <a:rPr lang="ru-RU" sz="2800" dirty="0" smtClean="0"/>
              <a:t>другой </a:t>
            </a:r>
            <a:r>
              <a:rPr lang="ru-RU" sz="2800" dirty="0" err="1" smtClean="0"/>
              <a:t>разъ</a:t>
            </a:r>
            <a:r>
              <a:rPr lang="ru-RU" sz="2800" dirty="0" smtClean="0"/>
              <a:t> </a:t>
            </a:r>
            <a:r>
              <a:rPr lang="ru-RU" sz="2800" dirty="0"/>
              <a:t>оно не дается; потеря его невозвратима и невознаградима. Не </a:t>
            </a:r>
            <a:r>
              <a:rPr lang="ru-RU" sz="2800" dirty="0" err="1"/>
              <a:t>будемъ</a:t>
            </a:r>
            <a:endParaRPr lang="ru-RU" sz="2800" dirty="0"/>
          </a:p>
          <a:p>
            <a:r>
              <a:rPr lang="ru-RU" sz="2800" dirty="0"/>
              <a:t>лениться и в праздности проводить дни нашей жизни, отлагая до </a:t>
            </a:r>
            <a:r>
              <a:rPr lang="ru-RU" sz="2800" dirty="0" err="1" smtClean="0"/>
              <a:t>следующаго</a:t>
            </a:r>
            <a:r>
              <a:rPr lang="ru-RU" sz="2800" dirty="0" smtClean="0"/>
              <a:t> дня </a:t>
            </a:r>
            <a:r>
              <a:rPr lang="ru-RU" sz="2800" dirty="0"/>
              <a:t>доброе начинание...”.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67944" y="616530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57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2974</TotalTime>
  <Words>994</Words>
  <Application>Microsoft Office PowerPoint</Application>
  <PresentationFormat>Экран (4:3)</PresentationFormat>
  <Paragraphs>144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Литейная</vt:lpstr>
      <vt:lpstr>Презентация PowerPoint</vt:lpstr>
      <vt:lpstr>Презентация PowerPoint</vt:lpstr>
      <vt:lpstr>Приложение 2. История церковно-приходской школы.</vt:lpstr>
      <vt:lpstr>  </vt:lpstr>
      <vt:lpstr>  </vt:lpstr>
      <vt:lpstr>  </vt:lpstr>
      <vt:lpstr>Презентация PowerPoint</vt:lpstr>
      <vt:lpstr>Приложение 7.  Статья В. Н. Усовой «Южной школе – 110 лет» из газеты Ялуторовский купец  </vt:lpstr>
      <vt:lpstr>Презентация PowerPoint</vt:lpstr>
      <vt:lpstr>  </vt:lpstr>
      <vt:lpstr>    Приложение 10.  Из газеты « Тобольские епархиальные ведомости» 1882год    </vt:lpstr>
      <vt:lpstr>Приложение 11. По страницам «Тобольских епархиальных ведомостей» 1888 год  </vt:lpstr>
      <vt:lpstr>По страницам «Тобольских епархиальных ведомостей» 1888 год (продолжение)  </vt:lpstr>
      <vt:lpstr>Приложение 12. Книги Романовской церкви за 1886 – 1887 г. г. 1889 год  </vt:lpstr>
      <vt:lpstr>Приложение 13.  Все участники дискуссии оценили деятельность о.Евгения Ландышева положительно. </vt:lpstr>
      <vt:lpstr>Презентация PowerPoint</vt:lpstr>
      <vt:lpstr>Презентация PowerPoint</vt:lpstr>
      <vt:lpstr> 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Педсовет МБОУ СОШ № 17  Г. Краснодар</dc:title>
  <dc:creator>Лена</dc:creator>
  <cp:lastModifiedBy>User</cp:lastModifiedBy>
  <cp:revision>150</cp:revision>
  <dcterms:created xsi:type="dcterms:W3CDTF">2012-04-04T14:32:47Z</dcterms:created>
  <dcterms:modified xsi:type="dcterms:W3CDTF">2018-11-05T16:08:38Z</dcterms:modified>
</cp:coreProperties>
</file>