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313" r:id="rId2"/>
    <p:sldId id="321" r:id="rId3"/>
    <p:sldId id="327" r:id="rId4"/>
    <p:sldId id="328" r:id="rId5"/>
    <p:sldId id="305" r:id="rId6"/>
    <p:sldId id="323" r:id="rId7"/>
    <p:sldId id="281" r:id="rId8"/>
    <p:sldId id="325" r:id="rId9"/>
    <p:sldId id="318" r:id="rId10"/>
    <p:sldId id="315" r:id="rId11"/>
    <p:sldId id="312" r:id="rId12"/>
    <p:sldId id="316" r:id="rId13"/>
    <p:sldId id="330" r:id="rId14"/>
    <p:sldId id="329" r:id="rId15"/>
    <p:sldId id="331" r:id="rId16"/>
    <p:sldId id="332" r:id="rId17"/>
    <p:sldId id="333" r:id="rId18"/>
    <p:sldId id="334" r:id="rId19"/>
    <p:sldId id="337" r:id="rId20"/>
    <p:sldId id="338" r:id="rId21"/>
    <p:sldId id="339" r:id="rId22"/>
    <p:sldId id="336" r:id="rId23"/>
    <p:sldId id="317" r:id="rId24"/>
    <p:sldId id="311" r:id="rId25"/>
    <p:sldId id="344" r:id="rId26"/>
    <p:sldId id="335" r:id="rId27"/>
    <p:sldId id="342" r:id="rId28"/>
    <p:sldId id="343" r:id="rId29"/>
    <p:sldId id="324" r:id="rId30"/>
    <p:sldId id="310" r:id="rId31"/>
    <p:sldId id="345" r:id="rId32"/>
    <p:sldId id="326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FB164-95B7-4FAB-B8DE-47A55CB1557D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777AA-FFE2-4C4E-BD05-63764374B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255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777AA-FFE2-4C4E-BD05-63764374B8D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044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06CC6-2347-438F-A757-26A86F440101}" type="datetime1">
              <a:rPr lang="ru-RU" smtClean="0"/>
              <a:pPr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 Тарасова Марина Сергеевна  БОУ СПО "Тюкалинский индустриально-педагогический колледж"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35126-73B4-43BE-BD2F-1EB6BC05CB05}" type="datetime1">
              <a:rPr lang="ru-RU" smtClean="0"/>
              <a:pPr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 Тарасова Марина Сергеевна  БОУ СПО "Тюкалинский индустриально-педагогический колледж"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355F7-2205-4E0F-B30C-843D7BD8D77D}" type="datetime1">
              <a:rPr lang="ru-RU" smtClean="0"/>
              <a:pPr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 Тарасова Марина Сергеевна  БОУ СПО "Тюкалинский индустриально-педагогический колледж"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A76C4-84C3-4683-B917-BABF18D86D37}" type="datetime1">
              <a:rPr lang="ru-RU" smtClean="0"/>
              <a:pPr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 Тарасова Марина Сергеевна  БОУ СПО "Тюкалинский индустриально-педагогический колледж"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21CA-0155-4BA4-B18A-901619086F7A}" type="datetime1">
              <a:rPr lang="ru-RU" smtClean="0"/>
              <a:pPr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 Тарасова Марина Сергеевна  БОУ СПО "Тюкалинский индустриально-педагогический колледж"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527CC-E3F1-4D00-85E1-DD149309707D}" type="datetime1">
              <a:rPr lang="ru-RU" smtClean="0"/>
              <a:pPr/>
              <a:t>21.06.2022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 Тарасова Марина Сергеевна  БОУ СПО "Тюкалинский индустриально-педагогический колледж"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38905-F661-4E65-A309-0B5A690E49E5}" type="datetime1">
              <a:rPr lang="ru-RU" smtClean="0"/>
              <a:pPr/>
              <a:t>21.06.2022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 Тарасова Марина Сергеевна  БОУ СПО "Тюкалинский индустриально-педагогический колледж"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4B7FF-EDC2-468B-8046-317F2576AF2B}" type="datetime1">
              <a:rPr lang="ru-RU" smtClean="0"/>
              <a:pPr/>
              <a:t>21.06.2022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 Тарасова Марина Сергеевна  БОУ СПО "Тюкалинский индустриально-педагогический колледж"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D683-E990-45AB-AF6B-9CF4B14C1616}" type="datetime1">
              <a:rPr lang="ru-RU" smtClean="0"/>
              <a:pPr/>
              <a:t>21.06.2022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 Тарасова Марина Сергеевна  БОУ СПО "Тюкалинский индустриально-педагогический колледж"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BC3A1-815E-4F54-82C5-33F7232A7E14}" type="datetime1">
              <a:rPr lang="ru-RU" smtClean="0"/>
              <a:pPr/>
              <a:t>21.06.2022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 Тарасова Марина Сергеевна  БОУ СПО "Тюкалинский индустриально-педагогический колледж"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4AA20-C1BE-4857-8C11-2E50D5107D54}" type="datetime1">
              <a:rPr lang="ru-RU" smtClean="0"/>
              <a:pPr/>
              <a:t>21.06.2022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 Тарасова Марина Сергеевна  БОУ СПО "Тюкалинский индустриально-педагогический колледж"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05E76-3BAD-41A3-A06E-F28B45D85618}" type="datetime1">
              <a:rPr lang="ru-RU" smtClean="0"/>
              <a:pPr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автор  Тарасова Марина Сергеевна  БОУ СПО "Тюкалинский индустриально-педагогический колледж"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57166"/>
            <a:ext cx="8229600" cy="5773759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dirty="0" smtClean="0"/>
              <a:t> </a:t>
            </a:r>
            <a:endParaRPr lang="ru-RU" sz="2400" dirty="0"/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571472" y="-243407"/>
            <a:ext cx="822960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</a:pPr>
            <a:endParaRPr lang="ru-RU" sz="3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lvl="0" algn="ctr"/>
            <a:r>
              <a:rPr lang="ru-RU" b="1" dirty="0">
                <a:solidFill>
                  <a:prstClr val="black"/>
                </a:solidFill>
              </a:rPr>
              <a:t>Филиал МАОУ «</a:t>
            </a:r>
            <a:r>
              <a:rPr lang="ru-RU" b="1" dirty="0" err="1">
                <a:solidFill>
                  <a:prstClr val="black"/>
                </a:solidFill>
              </a:rPr>
              <a:t>Беркутская</a:t>
            </a:r>
            <a:r>
              <a:rPr lang="ru-RU" b="1" dirty="0">
                <a:solidFill>
                  <a:prstClr val="black"/>
                </a:solidFill>
              </a:rPr>
              <a:t> СОШ» «Южная  СОШ</a:t>
            </a:r>
            <a:r>
              <a:rPr lang="ru-RU" b="1" dirty="0" smtClean="0">
                <a:solidFill>
                  <a:prstClr val="black"/>
                </a:solidFill>
              </a:rPr>
              <a:t>».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lvl="0" algn="ctr"/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Презентация </a:t>
            </a: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о проведении общешкольных мероприятий, посвященных истории 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школы. </a:t>
            </a:r>
          </a:p>
          <a:p>
            <a:pPr lvl="0" algn="ctr"/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Проект </a:t>
            </a: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«Школьная летопись – назад в будущее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».</a:t>
            </a:r>
            <a:endParaRPr lang="ru-RU" sz="3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endParaRPr lang="ru-RU" sz="32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endParaRPr lang="ru-RU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160" y="3429000"/>
            <a:ext cx="2952328" cy="301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99460" y="5958015"/>
            <a:ext cx="3312368" cy="9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b="1" dirty="0">
                <a:solidFill>
                  <a:prstClr val="black"/>
                </a:solidFill>
              </a:rPr>
              <a:t>Учитель истории и обществознания Павлова Е.Н.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b="1" dirty="0" smtClean="0">
                <a:solidFill>
                  <a:prstClr val="black"/>
                </a:solidFill>
              </a:rPr>
              <a:t>2023год</a:t>
            </a:r>
            <a:r>
              <a:rPr lang="ru-RU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540" y="3398120"/>
            <a:ext cx="1861864" cy="247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19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5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5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53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53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3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3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3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53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132679"/>
            <a:ext cx="8229600" cy="5773759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dirty="0" smtClean="0"/>
              <a:t> </a:t>
            </a:r>
            <a:endParaRPr lang="ru-RU" sz="2400" dirty="0"/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467544" y="260648"/>
            <a:ext cx="8424936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lang="ru-RU" sz="32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И</a:t>
            </a: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тог ролевой игры: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71151"/>
            <a:ext cx="6048672" cy="406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5139566"/>
            <a:ext cx="8118449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spcBef>
                <a:spcPct val="20000"/>
              </a:spcBef>
              <a:buClr>
                <a:srgbClr val="0000FF"/>
              </a:buClr>
              <a:buSzPct val="65000"/>
            </a:pP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Все участники дискуссии оценили деятельность </a:t>
            </a:r>
            <a:r>
              <a:rPr lang="ru-RU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о.Евгения</a:t>
            </a: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Ландышева положительно. </a:t>
            </a:r>
            <a:endParaRPr lang="ru-RU" sz="3200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Clr>
                <a:srgbClr val="0000FF"/>
              </a:buClr>
              <a:buSzPct val="65000"/>
            </a:pPr>
            <a:endParaRPr lang="ru-RU" sz="2800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2694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2019063"/>
            <a:ext cx="4176465" cy="3744416"/>
          </a:xfrm>
        </p:spPr>
        <p:txBody>
          <a:bodyPr>
            <a:normAutofit fontScale="90000"/>
          </a:bodyPr>
          <a:lstStyle/>
          <a:p>
            <a:pPr algn="l"/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Романовский  приход  </a:t>
            </a:r>
            <a:r>
              <a:rPr lang="ru-RU" sz="22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Ялуторовского</a:t>
            </a:r>
            <a:r>
              <a:rPr lang="ru-RU" sz="2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округа - это  первое место службы священника О</a:t>
            </a: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 Евгения </a:t>
            </a:r>
            <a:r>
              <a:rPr lang="ru-RU" sz="2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Ландышева после окончания </a:t>
            </a:r>
            <a:r>
              <a:rPr lang="ru-RU" sz="22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Вифанской</a:t>
            </a:r>
            <a:r>
              <a:rPr lang="ru-RU" sz="2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духовной семинарии в 1886 году. Здесь же родилась его первая дочь – А.Е. Ландышева (в дальнейшем учительница, заслуженный учитель РФ, награждена орденом Ленина) Прадед был репрессирован в 1917 году, ссылка и в 1937 году расстрелян в Барнауле. Я рада, что о нем помнят и чтят его память». </a:t>
            </a:r>
            <a:br>
              <a:rPr lang="ru-RU" sz="2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0593" y="116632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Т.Н</a:t>
            </a: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Лобода: «Мой прадед, Евгений Васильевич </a:t>
            </a: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стоял у истоков создания вашей школы.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099" name="Picture 3" descr="C:\Users\User\Desktop\Все фото\102PHOTO\DSCN13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44" y="1412776"/>
            <a:ext cx="3459751" cy="419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6855" y="5733256"/>
            <a:ext cx="3525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Восстановленный храм в </a:t>
            </a:r>
            <a:r>
              <a:rPr lang="ru-RU" b="1" dirty="0" err="1" smtClean="0"/>
              <a:t>с.Романово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0492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132679"/>
            <a:ext cx="8229600" cy="5773759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dirty="0" smtClean="0"/>
              <a:t> </a:t>
            </a:r>
            <a:endParaRPr lang="ru-RU" sz="2400" dirty="0"/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467544" y="0"/>
            <a:ext cx="8424936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lang="ru-RU" sz="32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Итог ролевой игры. </a:t>
            </a: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0879" y="656736"/>
            <a:ext cx="7632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 </a:t>
            </a:r>
            <a:r>
              <a:rPr lang="ru-RU" sz="2000" b="1" dirty="0"/>
              <a:t>результате встречи Павел </a:t>
            </a:r>
            <a:r>
              <a:rPr lang="ru-RU" sz="2000" b="1" dirty="0" err="1"/>
              <a:t>Калистратович</a:t>
            </a:r>
            <a:r>
              <a:rPr lang="ru-RU" sz="2000" b="1" dirty="0"/>
              <a:t> опубликовал статью в газете </a:t>
            </a:r>
            <a:r>
              <a:rPr lang="ru-RU" sz="2000" b="1" dirty="0" err="1"/>
              <a:t>Ялуторовская</a:t>
            </a:r>
            <a:r>
              <a:rPr lang="ru-RU" sz="2000" b="1" dirty="0"/>
              <a:t> жизнь </a:t>
            </a:r>
            <a:r>
              <a:rPr lang="ru-RU" sz="2000" b="1" dirty="0" smtClean="0"/>
              <a:t>«Священник Ландышев», </a:t>
            </a:r>
            <a:r>
              <a:rPr lang="ru-RU" sz="2000" b="1" dirty="0"/>
              <a:t>а отец Андрей Завьялов отыскал для ребят школы книгу о священнике.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18" y="2111313"/>
            <a:ext cx="4994576" cy="3274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5623595"/>
            <a:ext cx="4450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Портрет Е.В. Ландышева в газете </a:t>
            </a:r>
            <a:r>
              <a:rPr lang="ru-RU" b="1" dirty="0" err="1"/>
              <a:t>Ялуторовская</a:t>
            </a:r>
            <a:r>
              <a:rPr lang="ru-RU" b="1" dirty="0"/>
              <a:t> жизнь №16 от 10.02.2018.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616" y="1916832"/>
            <a:ext cx="2071792" cy="366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22160" y="5733256"/>
            <a:ext cx="263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Портрет Е.В. Ландышева с </a:t>
            </a:r>
            <a:r>
              <a:rPr lang="ru-RU" b="1" dirty="0" smtClean="0"/>
              <a:t>супругой из книги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718427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5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a typeface="+mn-ea"/>
                <a:cs typeface="+mn-cs"/>
              </a:rPr>
              <a:t>Модуль </a:t>
            </a:r>
            <a:r>
              <a:rPr lang="ru-RU" sz="3600" b="1" dirty="0" err="1">
                <a:solidFill>
                  <a:srgbClr val="FF0000"/>
                </a:solidFill>
                <a:ea typeface="+mn-ea"/>
                <a:cs typeface="+mn-cs"/>
              </a:rPr>
              <a:t>Кутькинская</a:t>
            </a:r>
            <a:r>
              <a:rPr lang="ru-RU" sz="3600" b="1" dirty="0">
                <a:solidFill>
                  <a:srgbClr val="FF0000"/>
                </a:solidFill>
                <a:ea typeface="+mn-ea"/>
                <a:cs typeface="+mn-cs"/>
              </a:rPr>
              <a:t> начальная школа.</a:t>
            </a:r>
            <a:br>
              <a:rPr lang="ru-RU" sz="3600" b="1" dirty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sz="3600" b="1" dirty="0">
                <a:solidFill>
                  <a:srgbClr val="FF0000"/>
                </a:solidFill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5554348"/>
            <a:ext cx="8003232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«Сельская учительница Кульбакина Л.П.»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интерактивная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презентация учителя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Гущеварова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З.Л.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Встреча с ученицей Лидии Петровны </a:t>
            </a:r>
            <a:r>
              <a:rPr lang="ru-RU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Зумаревой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Р.С.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24744"/>
            <a:ext cx="5904656" cy="442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06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435794"/>
            <a:ext cx="8229600" cy="82068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«Как учились в школе 100 лет назад?» </a:t>
            </a: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еатрализованное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представление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r="15350"/>
          <a:stretch/>
        </p:blipFill>
        <p:spPr>
          <a:xfrm>
            <a:off x="1151620" y="1592772"/>
            <a:ext cx="6840760" cy="47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28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a typeface="+mn-ea"/>
                <a:cs typeface="+mn-cs"/>
              </a:rPr>
              <a:t>Модуль </a:t>
            </a:r>
            <a:r>
              <a:rPr lang="ru-RU" sz="3600" b="1" dirty="0">
                <a:solidFill>
                  <a:srgbClr val="FF0000"/>
                </a:solidFill>
                <a:ea typeface="+mn-ea"/>
                <a:cs typeface="+mn-cs"/>
              </a:rPr>
              <a:t>Южная восьмилетняя школа.  Гордость школы: учителя…. .</a:t>
            </a:r>
            <a:br>
              <a:rPr lang="ru-RU" sz="3600" b="1" dirty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sz="3600" b="1" dirty="0">
                <a:solidFill>
                  <a:srgbClr val="FF0000"/>
                </a:solidFill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5229200"/>
            <a:ext cx="7571184" cy="4525963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Династия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Зумаревых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интерактивная презентация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учащийся 8 класса,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Зумарев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Сергей, классный руководитель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Зумарева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Т.А.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51490"/>
            <a:ext cx="6300192" cy="354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08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«Профессиональная деятельность учителей восьмилетней школы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Кутявиной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Г.И. и Плетневой Н.М.» Встреча с выпускниками Южной школы 1976 и 1986 годов.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916832"/>
            <a:ext cx="762347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69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«Мы за здоровый образ жизни» Экскурсия в школьный музей «Спортивная жизнь школы в 1970-1980-х годах».</a:t>
            </a:r>
            <a:endParaRPr lang="ru-RU" sz="28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1511405"/>
            <a:ext cx="7128792" cy="534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80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«Профессиональная деятельность супругов Ложкиных В.Д. и С.В.» Театрализованное кукольное представление.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48842" y="623731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Учитель литературы Большакова Л.П. и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учащиеся 5-8 классов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17" y="1412776"/>
            <a:ext cx="7611269" cy="4281339"/>
          </a:xfrm>
        </p:spPr>
      </p:pic>
    </p:spTree>
    <p:extLst>
      <p:ext uri="{BB962C8B-B14F-4D97-AF65-F5344CB8AC3E}">
        <p14:creationId xmlns:p14="http://schemas.microsoft.com/office/powerpoint/2010/main" val="1927571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«Профессиональная деятельность супругов Бочкаревых Р.Ф. и И.Ф.»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чествования ветеранов.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0346" y="3103370"/>
            <a:ext cx="3980260" cy="298519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47664" y="6309320"/>
            <a:ext cx="6290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Учитель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русского языка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Пономарева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К.В. 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Прудаева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Аурика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132856"/>
            <a:ext cx="3024336" cy="303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07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57166"/>
            <a:ext cx="8229600" cy="5773759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dirty="0" smtClean="0"/>
              <a:t> </a:t>
            </a:r>
            <a:endParaRPr lang="ru-RU" sz="2400" dirty="0"/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571472" y="-243407"/>
            <a:ext cx="822960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</a:pPr>
            <a:endParaRPr lang="ru-RU" sz="3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Модуль </a:t>
            </a: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Церковно-приходская школа.. 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будущее</a:t>
            </a: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».  </a:t>
            </a:r>
            <a:endParaRPr lang="ru-RU" sz="3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endParaRPr lang="ru-RU" sz="32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endParaRPr lang="ru-RU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endParaRPr lang="ru-RU" b="1" dirty="0">
              <a:solidFill>
                <a:prstClr val="black"/>
              </a:solidFill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b="1" dirty="0" smtClean="0">
                <a:solidFill>
                  <a:prstClr val="black"/>
                </a:solidFill>
              </a:rPr>
              <a:t> 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3129571" cy="426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5949280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spcBef>
                <a:spcPct val="20000"/>
              </a:spcBef>
              <a:buClr>
                <a:srgbClr val="0000FF"/>
              </a:buClr>
              <a:buSzPct val="65000"/>
            </a:pP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Ландышев Е.В. </a:t>
            </a: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1885год </a:t>
            </a:r>
          </a:p>
        </p:txBody>
      </p:sp>
    </p:spTree>
    <p:extLst>
      <p:ext uri="{BB962C8B-B14F-4D97-AF65-F5344CB8AC3E}">
        <p14:creationId xmlns:p14="http://schemas.microsoft.com/office/powerpoint/2010/main" val="1506105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3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3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53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3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3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53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53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53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3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9251"/>
            <a:ext cx="7416824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</a:t>
            </a:r>
            <a: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Южная средняя школа.  Гордость школы: ученики…. </a:t>
            </a:r>
            <a:endParaRPr lang="ru-RU" sz="24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/>
          </a:p>
          <a:p>
            <a:r>
              <a:rPr lang="ru-RU" dirty="0"/>
              <a:t>	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147830" y="887315"/>
            <a:ext cx="7208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«Гордость школы: выпускница Мальцева Ира». 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47864" y="6436346"/>
            <a:ext cx="3133358" cy="42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Сирачева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 Н. и 2-4 класс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88"/>
          <a:stretch/>
        </p:blipFill>
        <p:spPr>
          <a:xfrm>
            <a:off x="827584" y="1539802"/>
            <a:ext cx="763284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1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8167" y="93856"/>
            <a:ext cx="7416824" cy="379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</a:t>
            </a:r>
            <a: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Южная средняя школа.  Гордость школы: ученики…. </a:t>
            </a:r>
            <a:endParaRPr lang="ru-RU" sz="24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4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«Гордость школы: выпускницы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Зумаревы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Оля, Снежана и Ульянова Наташа».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/>
          </a:p>
          <a:p>
            <a:r>
              <a:rPr lang="ru-RU" dirty="0"/>
              <a:t>	</a:t>
            </a:r>
            <a:endParaRPr lang="ru-RU" sz="3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0" y="5229200"/>
            <a:ext cx="1374899" cy="1520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88489" y="6102890"/>
            <a:ext cx="7016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Учитель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начальных классов Котельникова Т.В.,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Ульянова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Анастасия и учащиеся 1 и 3 классов.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854502"/>
            <a:ext cx="7449958" cy="41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5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Подведение </a:t>
            </a:r>
            <a: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итогов проекта. Просмотр видео фильма «Школьная летопись- назад в будущее</a:t>
            </a:r>
            <a:r>
              <a:rPr lang="ru-RU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b="1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0" r="6059"/>
          <a:stretch/>
        </p:blipFill>
        <p:spPr>
          <a:xfrm>
            <a:off x="899592" y="1916832"/>
            <a:ext cx="3816424" cy="2679828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931" y="3717032"/>
            <a:ext cx="3809869" cy="285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19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8184" y="5512540"/>
            <a:ext cx="2442360" cy="504056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Ульянов Иван.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 место в номинации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«Летопись родного края»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8815" y="2276872"/>
            <a:ext cx="475252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1. Районной -«</a:t>
            </a:r>
            <a:r>
              <a:rPr lang="ru-RU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Первый доклад</a:t>
            </a:r>
            <a:r>
              <a:rPr lang="ru-RU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».</a:t>
            </a:r>
          </a:p>
          <a:p>
            <a:pPr lvl="0"/>
            <a:r>
              <a:rPr lang="ru-RU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2. Конкурс краеведческих работ памяти И.Ю. Озолина в музее Торговые ряды.</a:t>
            </a:r>
          </a:p>
          <a:p>
            <a:pPr lvl="0"/>
            <a:r>
              <a:rPr lang="ru-RU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3. Кирилло- Мефодиевские чтения </a:t>
            </a:r>
            <a:r>
              <a:rPr lang="ru-RU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Ялуторовского</a:t>
            </a:r>
            <a:r>
              <a:rPr lang="ru-RU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благочиния  «Молодежь свобода и ответственность. Мужественные исповедники веры Христовой на </a:t>
            </a:r>
            <a:r>
              <a:rPr lang="ru-RU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Ялуторовской</a:t>
            </a:r>
            <a:r>
              <a:rPr lang="ru-RU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земле». </a:t>
            </a:r>
          </a:p>
          <a:p>
            <a:pPr lvl="0"/>
            <a:r>
              <a:rPr lang="ru-RU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4.Областной конкурс «Шаг в будущее».</a:t>
            </a:r>
          </a:p>
          <a:p>
            <a:pPr lvl="0"/>
            <a:endParaRPr lang="ru-RU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ru-RU" sz="2400" b="1" dirty="0">
              <a:solidFill>
                <a:srgbClr val="FF0000"/>
              </a:solidFill>
            </a:endParaRPr>
          </a:p>
          <a:p>
            <a:endParaRPr lang="ru-RU" sz="2400" b="1" dirty="0" smtClean="0">
              <a:solidFill>
                <a:srgbClr val="FF0000"/>
              </a:solidFill>
            </a:endParaRPr>
          </a:p>
          <a:p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J:\Лучший проект года\Сертификаты Ульянов Иван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6552"/>
            <a:ext cx="1296144" cy="182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User\Desktop\Фото музей\20181123_1658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93005" y="2410560"/>
            <a:ext cx="3531148" cy="197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116632"/>
            <a:ext cx="74888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Проект «Деятельность 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Е.В. Ландышева» 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был представлен 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 научно-исследовательских конференциях различного 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уровня Ульяновым Иваном:  </a:t>
            </a: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6" y="2852935"/>
            <a:ext cx="1194688" cy="173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4" y="4869160"/>
            <a:ext cx="1255911" cy="179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25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188640"/>
            <a:ext cx="7920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В ходе исследования мы получили возможность </a:t>
            </a:r>
            <a:r>
              <a:rPr lang="ru-RU" sz="2800" b="1" dirty="0" smtClean="0">
                <a:solidFill>
                  <a:srgbClr val="FF0000"/>
                </a:solidFill>
              </a:rPr>
              <a:t>не только увидеть </a:t>
            </a:r>
            <a:r>
              <a:rPr lang="ru-RU" sz="2800" b="1" dirty="0">
                <a:solidFill>
                  <a:srgbClr val="FF0000"/>
                </a:solidFill>
              </a:rPr>
              <a:t>облик священника, </a:t>
            </a:r>
            <a:r>
              <a:rPr lang="ru-RU" sz="2800" b="1" dirty="0" smtClean="0">
                <a:solidFill>
                  <a:srgbClr val="FF0000"/>
                </a:solidFill>
              </a:rPr>
              <a:t>но и составить </a:t>
            </a:r>
            <a:r>
              <a:rPr lang="ru-RU" sz="2800" b="1" dirty="0">
                <a:solidFill>
                  <a:srgbClr val="FF0000"/>
                </a:solidFill>
              </a:rPr>
              <a:t>его краткую автобиографию.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65"/>
          <a:stretch/>
        </p:blipFill>
        <p:spPr bwMode="auto">
          <a:xfrm>
            <a:off x="876265" y="2060848"/>
            <a:ext cx="2658414" cy="384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51920" y="1689721"/>
            <a:ext cx="4680520" cy="522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Краткая автобиографическая справка для школьного музея. Экспозиция «История школы-далекая и близкая». 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Евгений Васильевич Ландышев,  родился 12.01.1864 г. в с. Георгиевском Александровского уезда Владимирской губернии в семье священника. В 1886 г. закончил духовную семинарию в </a:t>
            </a:r>
            <a:r>
              <a:rPr lang="ru-RU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г.Вифани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 Село Романово- это его первое место службы. В 1890г. священник переведен в Курганскую губернию. Со слов Татьяны Николаевны Лободы, 16.09.1937 – он был расстрелян в г. Барнаул. Е.В. Ландышев – это великомученик- священнослужитель, который подвергся преследованию советской власти.</a:t>
            </a:r>
            <a:endParaRPr lang="ru-RU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2024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0"/>
            <a:ext cx="8496944" cy="4525963"/>
          </a:xfrm>
        </p:spPr>
        <p:txBody>
          <a:bodyPr>
            <a:normAutofit/>
          </a:bodyPr>
          <a:lstStyle/>
          <a:p>
            <a:r>
              <a:rPr lang="ru-RU" sz="2400" dirty="0"/>
              <a:t> Ульянова Анастасия в 2022 году выступив на Районной научно-исследовательской конференции молодых исследователей «Эврика» «Жизнь и судьба просветителя Е.В. Ландышева» продолжила проект брата Ивана.</a:t>
            </a:r>
          </a:p>
          <a:p>
            <a:r>
              <a:rPr lang="ru-RU" sz="2400" dirty="0"/>
              <a:t>     Следующим был Региональный этап конкурса «Наших улиц имена-2022» в номинации Лучший проект: «В честь кого или какого события должна называться улица?» «Жизнь и судьба просветителя Е.В. Ландышева». Ульянова Анастасия провела опросы общественности о Е.В. Ландышеве для обоснования предложения переименования улицы или школы.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9612" b="13525"/>
          <a:stretch/>
        </p:blipFill>
        <p:spPr>
          <a:xfrm>
            <a:off x="2366437" y="4005064"/>
            <a:ext cx="4699157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0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9939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</a:t>
            </a:r>
            <a:r>
              <a:rPr lang="ru-RU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-образовательного процесса.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67544" y="586162"/>
            <a:ext cx="8229600" cy="5733256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ониторинг при изучении темы «Жизнь и судьба просветителя Е.В. Ландышева» провела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нашей школы Ульянова Анастасия в 2022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исследования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путем проведения опроса жителей для обоснования переименования улицы Береговой или Южной школы именем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Е.В. Ландышева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изучить степень осведомлённости жителей об истории.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проведение опроса учащихся 3 − 8 классов, родителей и учителей с последующим анализом полученных данных.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 вопросы ответили 27 человек. Опрос проводился при личном общении и с использованием социальных сетей.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результатов: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вопрос. 48% участников опроса склоняются к решению о переименовании улицы Береговая в честь Е.В. Ландышева.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вопрос  56% респондентов выбрали нравственные качества  личности. 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вопрос: все участники 100%, без сомнения ответили, что личность  и деятельность священника Ландышева была положительная.</a:t>
            </a:r>
          </a:p>
          <a:p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97205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716" y="1340768"/>
            <a:ext cx="7725544" cy="1143000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окончании проведения мероприятий проекта «Школьная летопись – назад в будущее» и Ролевой игры «Деятельность священника Романовского прихода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Ялуторовского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округа Е.В. Ландышева», учащимся было предложено ответить на вопросы:</a:t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Пополнился ли ваш багаж знаний о личности Е.В. Ландышева после проведения цикла мероприятий?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5736" y="3092011"/>
            <a:ext cx="4536504" cy="303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28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Какое из мероприятий проекта «Школьная летопись – назад в будущее» оказалось для вас самым интересным и полезным?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A76C4-84C3-4683-B917-BABF18D86D37}" type="datetime1">
              <a:rPr lang="ru-RU" smtClean="0"/>
              <a:pPr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 Тарасова Марина Сергеевна  БОУ СПО "Тюкалинский индустриально-педагогический колледж"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688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57166"/>
            <a:ext cx="8229600" cy="5773759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dirty="0" smtClean="0"/>
              <a:t> </a:t>
            </a:r>
            <a:endParaRPr lang="ru-RU" sz="2400" dirty="0"/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745502" y="1049627"/>
            <a:ext cx="8045496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endParaRPr lang="ru-RU" sz="32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endParaRPr lang="ru-RU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68250" y="1484784"/>
            <a:ext cx="3620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26718" y="3495684"/>
            <a:ext cx="3952498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/>
                <a:ea typeface="Calibri"/>
              </a:rPr>
              <a:t>Вечер встречи </a:t>
            </a:r>
            <a:r>
              <a:rPr lang="ru-RU" sz="2000" b="1" dirty="0" smtClean="0">
                <a:latin typeface="Times New Roman"/>
                <a:ea typeface="Calibri"/>
              </a:rPr>
              <a:t>выпускников</a:t>
            </a:r>
            <a:endParaRPr lang="ru-RU" sz="2000" b="1" dirty="0">
              <a:effectLst/>
              <a:latin typeface="Times New Roman"/>
              <a:ea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9009" y="3825653"/>
            <a:ext cx="3784199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0215" algn="ctr">
              <a:lnSpc>
                <a:spcPct val="115000"/>
              </a:lnSpc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</a:rPr>
              <a:t>Восстановлен престольный праздник «Егорьев день».</a:t>
            </a:r>
            <a:endParaRPr lang="ru-RU" sz="2000" b="1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3671" y="95350"/>
            <a:ext cx="7818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FF0000"/>
                </a:solidFill>
              </a:rPr>
              <a:t>Собранный </a:t>
            </a:r>
            <a:r>
              <a:rPr lang="ru-RU" sz="2400" b="1" dirty="0">
                <a:solidFill>
                  <a:srgbClr val="FF0000"/>
                </a:solidFill>
              </a:rPr>
              <a:t>материал помогает проводить, ставшие теперь традиционными праздники</a:t>
            </a:r>
            <a:r>
              <a:rPr lang="ru-RU" sz="2400" b="1" dirty="0" smtClean="0">
                <a:solidFill>
                  <a:srgbClr val="FF0000"/>
                </a:solidFill>
              </a:rPr>
              <a:t>: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4" b="14372"/>
          <a:stretch/>
        </p:blipFill>
        <p:spPr bwMode="auto">
          <a:xfrm>
            <a:off x="4650682" y="1028962"/>
            <a:ext cx="3927520" cy="269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17898" t="6386" r="5137" b="7546"/>
          <a:stretch/>
        </p:blipFill>
        <p:spPr>
          <a:xfrm>
            <a:off x="948448" y="1087403"/>
            <a:ext cx="3512456" cy="23705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55490" y="4997082"/>
            <a:ext cx="3322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рождения школы-1 сентября, в память об основании церковно-приходской школы. </a:t>
            </a:r>
            <a:endParaRPr lang="ru-RU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39499" r="14562" b="4851"/>
          <a:stretch/>
        </p:blipFill>
        <p:spPr>
          <a:xfrm>
            <a:off x="1378163" y="4555083"/>
            <a:ext cx="3562845" cy="212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77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5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380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Модуль Церковно-приходская школа</a:t>
            </a:r>
            <a:r>
              <a:rPr lang="ru-RU" sz="3600" b="1" dirty="0" smtClean="0">
                <a:solidFill>
                  <a:srgbClr val="FF0000"/>
                </a:solidFill>
              </a:rPr>
              <a:t>. 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Торжественное </a:t>
            </a: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открытие проекта «Школьная летопись- назад </a:t>
            </a:r>
            <a:r>
              <a:rPr lang="ru-RU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вбудущее</a:t>
            </a: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».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41"/>
          <a:stretch/>
        </p:blipFill>
        <p:spPr>
          <a:xfrm>
            <a:off x="1495822" y="1987550"/>
            <a:ext cx="6307932" cy="3673698"/>
          </a:xfr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83568" y="6165304"/>
            <a:ext cx="7931224" cy="365125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Павлова Е.Н. руководитель проекта, классные руководители,</a:t>
            </a:r>
            <a:endParaRPr lang="ru-RU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учителя, гости.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5843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9251"/>
            <a:ext cx="7416824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lvl="0" algn="ctr"/>
            <a: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 </a:t>
            </a:r>
            <a:r>
              <a:rPr lang="ru-RU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 В. Ландышев - это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деятельный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активный, увлеченный своей работой, искренно преданный Отечеству и церкви.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только словом, но и делом учил местное население нравственным поступкам, приобщал жителей прихода к уважению властей, геральдике государства.</a:t>
            </a:r>
          </a:p>
          <a:p>
            <a:pPr lvl="0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Поэтому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созидательная жизнь Евгения Васильевича может стать примером для подрастающего поколения. Его деятельность имела огромное значение для нашего региона, и имя этого человека должно остаться в памяти потомков. </a:t>
            </a: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/>
          </a:p>
          <a:p>
            <a:r>
              <a:rPr lang="ru-RU" dirty="0"/>
              <a:t>	</a:t>
            </a:r>
            <a:endParaRPr lang="ru-RU" sz="3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0" y="5229200"/>
            <a:ext cx="1374899" cy="1520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104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0"/>
            <a:ext cx="7416824" cy="7940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lvl="0" algn="ctr"/>
            <a: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 </a:t>
            </a:r>
            <a:r>
              <a:rPr lang="ru-RU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предложенных методических материалов можно проектировать участие образовательных учреждений в проведении мероприятий, посвященных различным героям нашего Отечества, на примере жизни которых мы сможем сформировать в наших детях главные православные духовно-нравственные ценности, воспитать достойных граждан России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Главное назначение учителя – быть источником нравственного влияния. Увеличивая степень самостоятельности учащихся, осуществляя индивидуальный подход, учитель развивает творческие способности каждого ученика. Активность создается совместным творческим трудом.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/>
          </a:p>
          <a:p>
            <a:r>
              <a:rPr lang="ru-RU" dirty="0"/>
              <a:t>	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58014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04664"/>
            <a:ext cx="7632848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lvl="0"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Прочитаем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запомним слова, которые,  раскрывают самую суть деяний Е.В. Ландышева: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Будемъ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мы,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уразумевъ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краткость нашей земной жизни и суетность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всехъ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земныхъ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приобретений и удовольствий, постоянно памятовать о часе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смертномъ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жить по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заповедямъ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Божиимъ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Не</a:t>
            </a:r>
          </a:p>
          <a:p>
            <a:pPr lvl="0"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будемъ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напрасно терять времени, воспользуемся им правильно, - в другой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разъ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оно не дается; потеря его невозвратима и невознаградима. Не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будемъ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лениться и в праздности проводить дни нашей жизни, отлагая до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следующаго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дня доброе начинание...”.</a:t>
            </a:r>
          </a:p>
          <a:p>
            <a:pPr lvl="0"/>
            <a:r>
              <a:rPr lang="ru-RU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/>
          </a:p>
          <a:p>
            <a:r>
              <a:rPr lang="ru-RU" dirty="0"/>
              <a:t>	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619672" y="6021288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b="1" dirty="0">
                <a:solidFill>
                  <a:srgbClr val="FF000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36147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Экскурсию в школьный музей «История школы далекая и близкая».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15616" y="6308725"/>
            <a:ext cx="7283152" cy="365125"/>
          </a:xfrm>
        </p:spPr>
        <p:txBody>
          <a:bodyPr/>
          <a:lstStyle/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руководитель школьного музея, гости школы.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376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136535"/>
            <a:ext cx="8712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О деятельности Е.В. Ландышева было известно немного. Этот пробел был восполнен </a:t>
            </a:r>
            <a:r>
              <a:rPr lang="ru-RU" sz="2800" b="1" dirty="0" smtClean="0">
                <a:solidFill>
                  <a:srgbClr val="FF0000"/>
                </a:solidFill>
              </a:rPr>
              <a:t>исследованием </a:t>
            </a:r>
            <a:r>
              <a:rPr lang="ru-RU" sz="2800" b="1" dirty="0">
                <a:solidFill>
                  <a:srgbClr val="FF0000"/>
                </a:solidFill>
              </a:rPr>
              <a:t>«Деятельность священника Е.В. Ландышева» 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учащимся Ульяновым Иваном.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766" y="1952417"/>
            <a:ext cx="4128459" cy="309634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34" y="4031386"/>
            <a:ext cx="3400898" cy="2852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048" y="2780928"/>
            <a:ext cx="2822140" cy="2993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594928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Выступление архивариуса Ульянова </a:t>
            </a:r>
            <a:r>
              <a:rPr lang="ru-RU" b="1" dirty="0"/>
              <a:t>И</a:t>
            </a:r>
            <a:r>
              <a:rPr lang="ru-RU" b="1" dirty="0" smtClean="0"/>
              <a:t>вана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57166"/>
            <a:ext cx="8229600" cy="5773759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dirty="0" smtClean="0"/>
              <a:t> </a:t>
            </a:r>
            <a:endParaRPr lang="ru-RU" sz="2400" dirty="0"/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990984" y="6415107"/>
            <a:ext cx="473314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lvl="0" indent="-342900" algn="ctr">
              <a:spcBef>
                <a:spcPct val="20000"/>
              </a:spcBef>
              <a:buClr>
                <a:srgbClr val="0000FF"/>
              </a:buClr>
              <a:buSzPct val="65000"/>
            </a:pPr>
            <a:r>
              <a:rPr lang="ru-RU" sz="20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 церковно-приходской школы</a:t>
            </a:r>
            <a:r>
              <a:rPr lang="ru-RU" sz="32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endParaRPr lang="ru-RU" sz="32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endParaRPr lang="ru-RU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090800"/>
            <a:ext cx="2524819" cy="3378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20462" y="3366575"/>
            <a:ext cx="38884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Архивные сведения: «Церковь в деревне </a:t>
            </a:r>
            <a:r>
              <a:rPr lang="ru-RU" sz="2000" b="1" dirty="0" err="1"/>
              <a:t>Кутькино</a:t>
            </a:r>
            <a:r>
              <a:rPr lang="ru-RU" sz="2000" b="1" dirty="0"/>
              <a:t>, приписанная к Романовской, деревянная, построена прихожанами в 1889 году. В ней один престол во имя святого Великомученика Георгия. В деревне имеется церковно-приходская школа, открыта в 1889 году (с 1902 года школа грамоты)».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0062" y="-17743"/>
            <a:ext cx="74888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Совместно 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 учителем была разработана и проведена ролевая 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игра-дискуссия 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«Деятельность священника Романовского прихода </a:t>
            </a:r>
            <a:r>
              <a:rPr lang="ru-RU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Ялуторовского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округа Е.В. 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Ландышева» для проекта 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«Школьная летопись – назад в будущее» по разделу  Церковно-приходская школа.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8518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5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132679"/>
            <a:ext cx="8229600" cy="5773759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dirty="0" smtClean="0"/>
              <a:t> </a:t>
            </a:r>
            <a:endParaRPr lang="ru-RU" sz="2400" dirty="0"/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467544" y="0"/>
            <a:ext cx="8424936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lang="ru-RU" sz="32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В 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работе используются архивные документы, материалы из «Тобольских епархиальных ведомостей».  На встречу были приглашены гости: Священник О. Андрей Завьялов и Павел </a:t>
            </a:r>
            <a:r>
              <a:rPr lang="ru-RU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Калистратович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Белоглазов корреспондент районной газеты </a:t>
            </a:r>
            <a:r>
              <a:rPr lang="ru-RU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Ялуторовская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жизнь. 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</a:pP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90884"/>
            <a:ext cx="5400556" cy="406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5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136535"/>
            <a:ext cx="8712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Примерно </a:t>
            </a:r>
            <a:r>
              <a:rPr lang="ru-RU" sz="2800" b="1" dirty="0">
                <a:solidFill>
                  <a:srgbClr val="FF0000"/>
                </a:solidFill>
              </a:rPr>
              <a:t>так могло выглядеть внутреннее помещение церковно-приходской </a:t>
            </a:r>
            <a:r>
              <a:rPr lang="ru-RU" sz="2800" b="1" dirty="0" smtClean="0">
                <a:solidFill>
                  <a:srgbClr val="FF0000"/>
                </a:solidFill>
              </a:rPr>
              <a:t>школы.</a:t>
            </a:r>
            <a:endParaRPr lang="ru-RU" sz="2800" b="1" dirty="0">
              <a:solidFill>
                <a:srgbClr val="FF0000"/>
              </a:solidFill>
            </a:endParaRPr>
          </a:p>
          <a:p>
            <a:pPr algn="ctr"/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22" y="1700808"/>
            <a:ext cx="7705725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0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132679"/>
            <a:ext cx="8229600" cy="5773759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dirty="0" smtClean="0"/>
              <a:t> </a:t>
            </a:r>
            <a:endParaRPr lang="ru-RU" sz="2400" dirty="0"/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467544" y="0"/>
            <a:ext cx="8424936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Из </a:t>
            </a: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газеты « Тобольские епархиальные ведомости» </a:t>
            </a: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1882год. </a:t>
            </a: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15815" y="1052736"/>
            <a:ext cx="524291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>
                <a:latin typeface="+mj-lt"/>
              </a:rPr>
              <a:t>«Труды о. Евгения (Ландышева) пользуются популярностью известного миссионера. Он посвятил себя исследованиям в сфере народной медицины.  </a:t>
            </a:r>
          </a:p>
          <a:p>
            <a:pPr lvl="0"/>
            <a:endParaRPr lang="ru-RU" sz="3200" dirty="0">
              <a:solidFill>
                <a:schemeClr val="tx2">
                  <a:lumMod val="75000"/>
                </a:schemeClr>
              </a:solidFill>
              <a:latin typeface="Cambria"/>
            </a:endParaRPr>
          </a:p>
          <a:p>
            <a:pPr lvl="0"/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Cambria"/>
              </a:rPr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20" y="692696"/>
            <a:ext cx="1804987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414689"/>
            <a:ext cx="1876747" cy="2874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7949" y="3212976"/>
            <a:ext cx="5616624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>
                <a:latin typeface="+mj-lt"/>
              </a:rPr>
              <a:t>«17.10.1888 г. произошло крупное крушение  поезда. Государь Император и Государыня Императрица с Августейшими детьми чудесным образом не пострадали. По этому поводу во всех храмах прошли молебны.  В заметке крестьянина Д. </a:t>
            </a:r>
            <a:r>
              <a:rPr lang="ru-RU" sz="2300" dirty="0" err="1">
                <a:latin typeface="+mj-lt"/>
              </a:rPr>
              <a:t>Мясникова</a:t>
            </a:r>
            <a:r>
              <a:rPr lang="ru-RU" sz="2300" dirty="0">
                <a:latin typeface="+mj-lt"/>
              </a:rPr>
              <a:t> говорится о том, как это происходило в селе Романовском </a:t>
            </a:r>
            <a:r>
              <a:rPr lang="ru-RU" sz="2300" dirty="0" err="1">
                <a:latin typeface="+mj-lt"/>
              </a:rPr>
              <a:t>Ялуторовского</a:t>
            </a:r>
            <a:r>
              <a:rPr lang="ru-RU" sz="2300" dirty="0">
                <a:latin typeface="+mj-lt"/>
              </a:rPr>
              <a:t> </a:t>
            </a:r>
            <a:r>
              <a:rPr lang="ru-RU" sz="2300" dirty="0" smtClean="0">
                <a:latin typeface="+mj-lt"/>
              </a:rPr>
              <a:t>округа…</a:t>
            </a:r>
            <a:endParaRPr lang="ru-RU" sz="2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90153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5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1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2075</TotalTime>
  <Words>1384</Words>
  <Application>Microsoft Office PowerPoint</Application>
  <PresentationFormat>Экран (4:3)</PresentationFormat>
  <Paragraphs>175</Paragraphs>
  <Slides>32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Arial</vt:lpstr>
      <vt:lpstr>Calibri</vt:lpstr>
      <vt:lpstr>Cambria</vt:lpstr>
      <vt:lpstr>Comic Sans MS</vt:lpstr>
      <vt:lpstr>Times New Roman</vt:lpstr>
      <vt:lpstr>Wingdings</vt:lpstr>
      <vt:lpstr>Тема Office</vt:lpstr>
      <vt:lpstr>Презентация PowerPoint</vt:lpstr>
      <vt:lpstr>Презентация PowerPoint</vt:lpstr>
      <vt:lpstr>Модуль Церковно-приходская школа. Торжественное открытие проекта «Школьная летопись- назад вбудущее». </vt:lpstr>
      <vt:lpstr>Экскурсию в школьный музей «История школы далекая и близкая».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Романовский  приход  Ялуторовского округа - это  первое место службы священника О. Евгения Ландышева после окончания Вифанской духовной семинарии в 1886 году. Здесь же родилась его первая дочь – А.Е. Ландышева (в дальнейшем учительница, заслуженный учитель РФ, награждена орденом Ленина) Прадед был репрессирован в 1917 году, ссылка и в 1937 году расстрелян в Барнауле. Я рада, что о нем помнят и чтят его память».  </vt:lpstr>
      <vt:lpstr>Презентация PowerPoint</vt:lpstr>
      <vt:lpstr>Модуль Кутькинская начальная школа.  </vt:lpstr>
      <vt:lpstr> </vt:lpstr>
      <vt:lpstr>Модуль Южная восьмилетняя школа.  Гордость школы: учителя…. .  </vt:lpstr>
      <vt:lpstr>«Профессиональная деятельность учителей восьмилетней школы Кутявиной Г.И. и Плетневой Н.М.» Встреча с выпускниками Южной школы 1976 и 1986 годов. </vt:lpstr>
      <vt:lpstr>«Мы за здоровый образ жизни» Экскурсия в школьный музей «Спортивная жизнь школы в 1970-1980-х годах».</vt:lpstr>
      <vt:lpstr>«Профессиональная деятельность супругов Ложкиных В.Д. и С.В.» Театрализованное кукольное представление.</vt:lpstr>
      <vt:lpstr> «Профессиональная деятельность супругов Бочкаревых Р.Ф. и И.Ф.» праздник чествования ветеранов. </vt:lpstr>
      <vt:lpstr>Презентация PowerPoint</vt:lpstr>
      <vt:lpstr>Презентация PowerPoint</vt:lpstr>
      <vt:lpstr>Подведение итогов проекта. Просмотр видео фильма «Школьная летопись- назад в будущее» </vt:lpstr>
      <vt:lpstr>Ульянов Иван.  1 место в номинации  «Летопись родного края»</vt:lpstr>
      <vt:lpstr>Презентация PowerPoint</vt:lpstr>
      <vt:lpstr>Презентация PowerPoint</vt:lpstr>
      <vt:lpstr>Результативность воспитательно-образовательного процесса.</vt:lpstr>
      <vt:lpstr>По окончании проведения мероприятий проекта «Школьная летопись – назад в будущее» и Ролевой игры «Деятельность священника Романовского прихода Ялуторовского округа Е.В. Ландышева», учащимся было предложено ответить на вопросы: 1. Пополнился ли ваш багаж знаний о личности Е.В. Ландышева после проведения цикла мероприятий? </vt:lpstr>
      <vt:lpstr>3. Какое из мероприятий проекта «Школьная летопись – назад в будущее» оказалось для вас самым интересным и полезным?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Никита Павлов</cp:lastModifiedBy>
  <cp:revision>120</cp:revision>
  <dcterms:created xsi:type="dcterms:W3CDTF">2012-08-02T12:17:38Z</dcterms:created>
  <dcterms:modified xsi:type="dcterms:W3CDTF">2022-06-21T03:25:31Z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237482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